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256" r:id="rId2"/>
    <p:sldId id="290" r:id="rId3"/>
    <p:sldId id="269" r:id="rId4"/>
    <p:sldId id="283" r:id="rId5"/>
    <p:sldId id="284" r:id="rId6"/>
    <p:sldId id="285" r:id="rId7"/>
    <p:sldId id="286" r:id="rId8"/>
    <p:sldId id="287" r:id="rId9"/>
    <p:sldId id="288" r:id="rId10"/>
    <p:sldId id="289" r:id="rId11"/>
    <p:sldId id="282" r:id="rId12"/>
    <p:sldId id="257" r:id="rId13"/>
    <p:sldId id="291" r:id="rId14"/>
    <p:sldId id="258" r:id="rId15"/>
    <p:sldId id="259" r:id="rId16"/>
    <p:sldId id="294" r:id="rId17"/>
    <p:sldId id="260" r:id="rId18"/>
    <p:sldId id="265" r:id="rId19"/>
    <p:sldId id="292" r:id="rId20"/>
    <p:sldId id="261" r:id="rId21"/>
    <p:sldId id="262" r:id="rId22"/>
    <p:sldId id="295" r:id="rId23"/>
    <p:sldId id="266" r:id="rId24"/>
    <p:sldId id="264" r:id="rId25"/>
  </p:sldIdLst>
  <p:sldSz cx="12192000" cy="6858000"/>
  <p:notesSz cx="6858000" cy="9144000"/>
  <p:defaultText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首页" id="{A82F15DE-7FA9-0747-96B9-51023F7113E0}">
          <p14:sldIdLst>
            <p14:sldId id="256"/>
            <p14:sldId id="290"/>
          </p14:sldIdLst>
        </p14:section>
        <p14:section name="我做了什么？" id="{1A7C07C5-5E67-2F46-90E6-E35BDF5CD6BC}">
          <p14:sldIdLst>
            <p14:sldId id="269"/>
            <p14:sldId id="283"/>
            <p14:sldId id="284"/>
            <p14:sldId id="285"/>
            <p14:sldId id="286"/>
            <p14:sldId id="287"/>
            <p14:sldId id="288"/>
            <p14:sldId id="289"/>
            <p14:sldId id="282"/>
          </p14:sldIdLst>
        </p14:section>
        <p14:section name="阶段" id="{3F89C65C-14A0-F144-8E7B-9C33FD5ED56F}">
          <p14:sldIdLst>
            <p14:sldId id="257"/>
            <p14:sldId id="291"/>
            <p14:sldId id="258"/>
            <p14:sldId id="259"/>
            <p14:sldId id="294"/>
            <p14:sldId id="260"/>
            <p14:sldId id="265"/>
            <p14:sldId id="292"/>
            <p14:sldId id="261"/>
            <p14:sldId id="262"/>
            <p14:sldId id="295"/>
          </p14:sldIdLst>
        </p14:section>
        <p14:section name="总结" id="{9AD98155-8158-9B4D-8DC8-57F3E06A452E}">
          <p14:sldIdLst>
            <p14:sldId id="266"/>
            <p14:sldId id="26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47F1E1-6FED-064B-A692-CDFC030F5523}" v="209" dt="2025-10-04T06:56:47.55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66"/>
    <p:restoredTop sz="71399"/>
  </p:normalViewPr>
  <p:slideViewPr>
    <p:cSldViewPr snapToGrid="0">
      <p:cViewPr varScale="1">
        <p:scale>
          <a:sx n="87" d="100"/>
          <a:sy n="87" d="100"/>
        </p:scale>
        <p:origin x="4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59D9C0-74FC-BF4B-AD85-78FD08AF132E}" type="doc">
      <dgm:prSet loTypeId="urn:microsoft.com/office/officeart/2005/8/layout/radial6" loCatId="" qsTypeId="urn:microsoft.com/office/officeart/2005/8/quickstyle/simple1" qsCatId="simple" csTypeId="urn:microsoft.com/office/officeart/2005/8/colors/accent2_2" csCatId="accent2" phldr="1"/>
      <dgm:spPr/>
      <dgm:t>
        <a:bodyPr/>
        <a:lstStyle/>
        <a:p>
          <a:endParaRPr lang="en-US"/>
        </a:p>
      </dgm:t>
    </dgm:pt>
    <dgm:pt modelId="{3A9F3A53-C347-9041-8FE7-FD3D0AD09874}">
      <dgm:prSet phldrT="[Text]"/>
      <dgm:spPr/>
      <dgm:t>
        <a:bodyPr/>
        <a:lstStyle/>
        <a:p>
          <a:r>
            <a:rPr lang="en-US" dirty="0"/>
            <a:t>QEMU</a:t>
          </a:r>
        </a:p>
      </dgm:t>
    </dgm:pt>
    <dgm:pt modelId="{33C47762-4AD2-3A4B-9934-7C36C6523710}" type="parTrans" cxnId="{771B4EDF-F052-3544-971A-3723023DABF4}">
      <dgm:prSet/>
      <dgm:spPr/>
      <dgm:t>
        <a:bodyPr/>
        <a:lstStyle/>
        <a:p>
          <a:endParaRPr lang="en-US"/>
        </a:p>
      </dgm:t>
    </dgm:pt>
    <dgm:pt modelId="{34977B1A-1AA1-1F41-A09D-3B8B7D04C0C3}" type="sibTrans" cxnId="{771B4EDF-F052-3544-971A-3723023DABF4}">
      <dgm:prSet/>
      <dgm:spPr/>
      <dgm:t>
        <a:bodyPr/>
        <a:lstStyle/>
        <a:p>
          <a:endParaRPr lang="en-US"/>
        </a:p>
      </dgm:t>
    </dgm:pt>
    <dgm:pt modelId="{96255A6F-162D-4F4F-AA2B-4381021A29C6}">
      <dgm:prSet phldrT="[Text]"/>
      <dgm:spPr/>
      <dgm:t>
        <a:bodyPr/>
        <a:lstStyle/>
        <a:p>
          <a:r>
            <a:rPr lang="en-US" dirty="0"/>
            <a:t>Async</a:t>
          </a:r>
        </a:p>
        <a:p>
          <a:r>
            <a:rPr lang="en-US" dirty="0"/>
            <a:t>runtime</a:t>
          </a:r>
        </a:p>
      </dgm:t>
    </dgm:pt>
    <dgm:pt modelId="{28F733BB-BA10-804A-AE8C-51B95CB4DBC3}" type="parTrans" cxnId="{846449A0-C3B4-A342-890F-0095AE3031A9}">
      <dgm:prSet/>
      <dgm:spPr/>
      <dgm:t>
        <a:bodyPr/>
        <a:lstStyle/>
        <a:p>
          <a:endParaRPr lang="en-US"/>
        </a:p>
      </dgm:t>
    </dgm:pt>
    <dgm:pt modelId="{EE62EE95-E920-7147-AD85-2184EE231AA3}" type="sibTrans" cxnId="{846449A0-C3B4-A342-890F-0095AE3031A9}">
      <dgm:prSet/>
      <dgm:spPr/>
      <dgm:t>
        <a:bodyPr/>
        <a:lstStyle/>
        <a:p>
          <a:endParaRPr lang="en-US"/>
        </a:p>
      </dgm:t>
    </dgm:pt>
    <dgm:pt modelId="{A8F36AE4-348A-6F46-90DF-CCCEA5437970}">
      <dgm:prSet phldrT="[Text]"/>
      <dgm:spPr/>
      <dgm:t>
        <a:bodyPr/>
        <a:lstStyle/>
        <a:p>
          <a:r>
            <a:rPr lang="en-US" dirty="0"/>
            <a:t>PLIC</a:t>
          </a:r>
        </a:p>
      </dgm:t>
    </dgm:pt>
    <dgm:pt modelId="{28CEC9DF-9B6A-0248-934A-56854ACFF05F}" type="parTrans" cxnId="{651E0060-EB7D-FE40-92D9-D29931EEDFC5}">
      <dgm:prSet/>
      <dgm:spPr/>
      <dgm:t>
        <a:bodyPr/>
        <a:lstStyle/>
        <a:p>
          <a:endParaRPr lang="en-US"/>
        </a:p>
      </dgm:t>
    </dgm:pt>
    <dgm:pt modelId="{046EF903-1F1A-1A40-9554-647047352F48}" type="sibTrans" cxnId="{651E0060-EB7D-FE40-92D9-D29931EEDFC5}">
      <dgm:prSet/>
      <dgm:spPr/>
      <dgm:t>
        <a:bodyPr/>
        <a:lstStyle/>
        <a:p>
          <a:endParaRPr lang="en-US"/>
        </a:p>
      </dgm:t>
    </dgm:pt>
    <dgm:pt modelId="{8EF35312-4E9D-3046-8A15-50DF91CE9F6E}">
      <dgm:prSet phldrT="[Text]"/>
      <dgm:spPr/>
      <dgm:t>
        <a:bodyPr/>
        <a:lstStyle/>
        <a:p>
          <a:r>
            <a:rPr lang="en-US" dirty="0" err="1"/>
            <a:t>Smoltcp</a:t>
          </a:r>
          <a:endParaRPr lang="en-US" dirty="0"/>
        </a:p>
        <a:p>
          <a:r>
            <a:rPr lang="en-US" dirty="0"/>
            <a:t>async</a:t>
          </a:r>
        </a:p>
      </dgm:t>
    </dgm:pt>
    <dgm:pt modelId="{7C55A1A3-FB13-9C46-AE1F-82BE32A5016D}" type="parTrans" cxnId="{A304F293-63DD-3A4A-904F-225E4AAED1C2}">
      <dgm:prSet/>
      <dgm:spPr/>
      <dgm:t>
        <a:bodyPr/>
        <a:lstStyle/>
        <a:p>
          <a:endParaRPr lang="en-US"/>
        </a:p>
      </dgm:t>
    </dgm:pt>
    <dgm:pt modelId="{8FE0FFE5-2995-F14F-B736-E1F613A92C3A}" type="sibTrans" cxnId="{A304F293-63DD-3A4A-904F-225E4AAED1C2}">
      <dgm:prSet/>
      <dgm:spPr/>
      <dgm:t>
        <a:bodyPr/>
        <a:lstStyle/>
        <a:p>
          <a:endParaRPr lang="en-US"/>
        </a:p>
      </dgm:t>
    </dgm:pt>
    <dgm:pt modelId="{9ABB18AB-08F4-0440-9F6C-559DE1278AF9}" type="pres">
      <dgm:prSet presAssocID="{B259D9C0-74FC-BF4B-AD85-78FD08AF132E}" presName="Name0" presStyleCnt="0">
        <dgm:presLayoutVars>
          <dgm:chMax val="1"/>
          <dgm:dir/>
          <dgm:animLvl val="ctr"/>
          <dgm:resizeHandles val="exact"/>
        </dgm:presLayoutVars>
      </dgm:prSet>
      <dgm:spPr/>
    </dgm:pt>
    <dgm:pt modelId="{0FB89416-966B-9C47-BA42-4FB7AC80E79A}" type="pres">
      <dgm:prSet presAssocID="{3A9F3A53-C347-9041-8FE7-FD3D0AD09874}" presName="centerShape" presStyleLbl="node0" presStyleIdx="0" presStyleCnt="1"/>
      <dgm:spPr/>
    </dgm:pt>
    <dgm:pt modelId="{E87D5272-D25F-F846-9CB9-C27E3D76A97F}" type="pres">
      <dgm:prSet presAssocID="{96255A6F-162D-4F4F-AA2B-4381021A29C6}" presName="node" presStyleLbl="node1" presStyleIdx="0" presStyleCnt="3">
        <dgm:presLayoutVars>
          <dgm:bulletEnabled val="1"/>
        </dgm:presLayoutVars>
      </dgm:prSet>
      <dgm:spPr/>
    </dgm:pt>
    <dgm:pt modelId="{4870B20B-029E-5D40-BF22-6395B13C4AE9}" type="pres">
      <dgm:prSet presAssocID="{96255A6F-162D-4F4F-AA2B-4381021A29C6}" presName="dummy" presStyleCnt="0"/>
      <dgm:spPr/>
    </dgm:pt>
    <dgm:pt modelId="{0F76EB45-8537-374F-899D-DA9C8F944543}" type="pres">
      <dgm:prSet presAssocID="{EE62EE95-E920-7147-AD85-2184EE231AA3}" presName="sibTrans" presStyleLbl="sibTrans2D1" presStyleIdx="0" presStyleCnt="3"/>
      <dgm:spPr/>
    </dgm:pt>
    <dgm:pt modelId="{592826BC-D8FB-AE4F-83BA-661AC91284F8}" type="pres">
      <dgm:prSet presAssocID="{A8F36AE4-348A-6F46-90DF-CCCEA5437970}" presName="node" presStyleLbl="node1" presStyleIdx="1" presStyleCnt="3">
        <dgm:presLayoutVars>
          <dgm:bulletEnabled val="1"/>
        </dgm:presLayoutVars>
      </dgm:prSet>
      <dgm:spPr/>
    </dgm:pt>
    <dgm:pt modelId="{E8F2ABAC-8297-CA4B-8002-4395472A51AD}" type="pres">
      <dgm:prSet presAssocID="{A8F36AE4-348A-6F46-90DF-CCCEA5437970}" presName="dummy" presStyleCnt="0"/>
      <dgm:spPr/>
    </dgm:pt>
    <dgm:pt modelId="{12C13D57-5958-2440-AF96-07A40A0FE9EA}" type="pres">
      <dgm:prSet presAssocID="{046EF903-1F1A-1A40-9554-647047352F48}" presName="sibTrans" presStyleLbl="sibTrans2D1" presStyleIdx="1" presStyleCnt="3"/>
      <dgm:spPr/>
    </dgm:pt>
    <dgm:pt modelId="{322D8C7D-4FC4-A641-8E19-842BC468647C}" type="pres">
      <dgm:prSet presAssocID="{8EF35312-4E9D-3046-8A15-50DF91CE9F6E}" presName="node" presStyleLbl="node1" presStyleIdx="2" presStyleCnt="3">
        <dgm:presLayoutVars>
          <dgm:bulletEnabled val="1"/>
        </dgm:presLayoutVars>
      </dgm:prSet>
      <dgm:spPr/>
    </dgm:pt>
    <dgm:pt modelId="{C4566814-3E3E-3C4E-9280-7FE7F7E0F612}" type="pres">
      <dgm:prSet presAssocID="{8EF35312-4E9D-3046-8A15-50DF91CE9F6E}" presName="dummy" presStyleCnt="0"/>
      <dgm:spPr/>
    </dgm:pt>
    <dgm:pt modelId="{16156A99-8F6D-2342-BF5A-2A39FB7CF881}" type="pres">
      <dgm:prSet presAssocID="{8FE0FFE5-2995-F14F-B736-E1F613A92C3A}" presName="sibTrans" presStyleLbl="sibTrans2D1" presStyleIdx="2" presStyleCnt="3"/>
      <dgm:spPr/>
    </dgm:pt>
  </dgm:ptLst>
  <dgm:cxnLst>
    <dgm:cxn modelId="{B2D55106-3452-F446-A990-F736BD73E4F8}" type="presOf" srcId="{A8F36AE4-348A-6F46-90DF-CCCEA5437970}" destId="{592826BC-D8FB-AE4F-83BA-661AC91284F8}" srcOrd="0" destOrd="0" presId="urn:microsoft.com/office/officeart/2005/8/layout/radial6"/>
    <dgm:cxn modelId="{011EEA08-C339-3A4D-BA53-686D4DF5CE4E}" type="presOf" srcId="{B259D9C0-74FC-BF4B-AD85-78FD08AF132E}" destId="{9ABB18AB-08F4-0440-9F6C-559DE1278AF9}" srcOrd="0" destOrd="0" presId="urn:microsoft.com/office/officeart/2005/8/layout/radial6"/>
    <dgm:cxn modelId="{0BEFFE1A-41FB-5D42-99F5-5EF344EC6251}" type="presOf" srcId="{3A9F3A53-C347-9041-8FE7-FD3D0AD09874}" destId="{0FB89416-966B-9C47-BA42-4FB7AC80E79A}" srcOrd="0" destOrd="0" presId="urn:microsoft.com/office/officeart/2005/8/layout/radial6"/>
    <dgm:cxn modelId="{651E0060-EB7D-FE40-92D9-D29931EEDFC5}" srcId="{3A9F3A53-C347-9041-8FE7-FD3D0AD09874}" destId="{A8F36AE4-348A-6F46-90DF-CCCEA5437970}" srcOrd="1" destOrd="0" parTransId="{28CEC9DF-9B6A-0248-934A-56854ACFF05F}" sibTransId="{046EF903-1F1A-1A40-9554-647047352F48}"/>
    <dgm:cxn modelId="{F53FDE64-E597-2349-BF56-710063CA96A3}" type="presOf" srcId="{EE62EE95-E920-7147-AD85-2184EE231AA3}" destId="{0F76EB45-8537-374F-899D-DA9C8F944543}" srcOrd="0" destOrd="0" presId="urn:microsoft.com/office/officeart/2005/8/layout/radial6"/>
    <dgm:cxn modelId="{A304F293-63DD-3A4A-904F-225E4AAED1C2}" srcId="{3A9F3A53-C347-9041-8FE7-FD3D0AD09874}" destId="{8EF35312-4E9D-3046-8A15-50DF91CE9F6E}" srcOrd="2" destOrd="0" parTransId="{7C55A1A3-FB13-9C46-AE1F-82BE32A5016D}" sibTransId="{8FE0FFE5-2995-F14F-B736-E1F613A92C3A}"/>
    <dgm:cxn modelId="{5AC1C294-AA9A-5449-B819-3A351635A6CE}" type="presOf" srcId="{8EF35312-4E9D-3046-8A15-50DF91CE9F6E}" destId="{322D8C7D-4FC4-A641-8E19-842BC468647C}" srcOrd="0" destOrd="0" presId="urn:microsoft.com/office/officeart/2005/8/layout/radial6"/>
    <dgm:cxn modelId="{846449A0-C3B4-A342-890F-0095AE3031A9}" srcId="{3A9F3A53-C347-9041-8FE7-FD3D0AD09874}" destId="{96255A6F-162D-4F4F-AA2B-4381021A29C6}" srcOrd="0" destOrd="0" parTransId="{28F733BB-BA10-804A-AE8C-51B95CB4DBC3}" sibTransId="{EE62EE95-E920-7147-AD85-2184EE231AA3}"/>
    <dgm:cxn modelId="{C6E08EAC-D77F-3F47-825E-C4E0701D89D3}" type="presOf" srcId="{046EF903-1F1A-1A40-9554-647047352F48}" destId="{12C13D57-5958-2440-AF96-07A40A0FE9EA}" srcOrd="0" destOrd="0" presId="urn:microsoft.com/office/officeart/2005/8/layout/radial6"/>
    <dgm:cxn modelId="{771B4EDF-F052-3544-971A-3723023DABF4}" srcId="{B259D9C0-74FC-BF4B-AD85-78FD08AF132E}" destId="{3A9F3A53-C347-9041-8FE7-FD3D0AD09874}" srcOrd="0" destOrd="0" parTransId="{33C47762-4AD2-3A4B-9934-7C36C6523710}" sibTransId="{34977B1A-1AA1-1F41-A09D-3B8B7D04C0C3}"/>
    <dgm:cxn modelId="{A30694DF-770A-C04D-B612-B93528505E64}" type="presOf" srcId="{96255A6F-162D-4F4F-AA2B-4381021A29C6}" destId="{E87D5272-D25F-F846-9CB9-C27E3D76A97F}" srcOrd="0" destOrd="0" presId="urn:microsoft.com/office/officeart/2005/8/layout/radial6"/>
    <dgm:cxn modelId="{D99D1AFF-039E-5B46-9341-D81FE682895F}" type="presOf" srcId="{8FE0FFE5-2995-F14F-B736-E1F613A92C3A}" destId="{16156A99-8F6D-2342-BF5A-2A39FB7CF881}" srcOrd="0" destOrd="0" presId="urn:microsoft.com/office/officeart/2005/8/layout/radial6"/>
    <dgm:cxn modelId="{3499E25C-F031-F643-9F81-0F6F89EC0916}" type="presParOf" srcId="{9ABB18AB-08F4-0440-9F6C-559DE1278AF9}" destId="{0FB89416-966B-9C47-BA42-4FB7AC80E79A}" srcOrd="0" destOrd="0" presId="urn:microsoft.com/office/officeart/2005/8/layout/radial6"/>
    <dgm:cxn modelId="{AB1F3736-D2D8-5A4E-88CF-60DD54DFDC1F}" type="presParOf" srcId="{9ABB18AB-08F4-0440-9F6C-559DE1278AF9}" destId="{E87D5272-D25F-F846-9CB9-C27E3D76A97F}" srcOrd="1" destOrd="0" presId="urn:microsoft.com/office/officeart/2005/8/layout/radial6"/>
    <dgm:cxn modelId="{FD63D241-4B46-B94C-A019-8F86604D8E79}" type="presParOf" srcId="{9ABB18AB-08F4-0440-9F6C-559DE1278AF9}" destId="{4870B20B-029E-5D40-BF22-6395B13C4AE9}" srcOrd="2" destOrd="0" presId="urn:microsoft.com/office/officeart/2005/8/layout/radial6"/>
    <dgm:cxn modelId="{408F59F8-9021-1A44-8EF4-ED80168D066D}" type="presParOf" srcId="{9ABB18AB-08F4-0440-9F6C-559DE1278AF9}" destId="{0F76EB45-8537-374F-899D-DA9C8F944543}" srcOrd="3" destOrd="0" presId="urn:microsoft.com/office/officeart/2005/8/layout/radial6"/>
    <dgm:cxn modelId="{CB49F9B3-23DB-0A47-80C0-9E4EE074765F}" type="presParOf" srcId="{9ABB18AB-08F4-0440-9F6C-559DE1278AF9}" destId="{592826BC-D8FB-AE4F-83BA-661AC91284F8}" srcOrd="4" destOrd="0" presId="urn:microsoft.com/office/officeart/2005/8/layout/radial6"/>
    <dgm:cxn modelId="{C57E9CFB-7182-654B-8B5D-0E4F2A5CA1D4}" type="presParOf" srcId="{9ABB18AB-08F4-0440-9F6C-559DE1278AF9}" destId="{E8F2ABAC-8297-CA4B-8002-4395472A51AD}" srcOrd="5" destOrd="0" presId="urn:microsoft.com/office/officeart/2005/8/layout/radial6"/>
    <dgm:cxn modelId="{340FC6ED-3E0C-1A4E-A205-91A2679ECC5B}" type="presParOf" srcId="{9ABB18AB-08F4-0440-9F6C-559DE1278AF9}" destId="{12C13D57-5958-2440-AF96-07A40A0FE9EA}" srcOrd="6" destOrd="0" presId="urn:microsoft.com/office/officeart/2005/8/layout/radial6"/>
    <dgm:cxn modelId="{ADD9E67D-7CDA-FE40-AF46-BF63B1AB98AB}" type="presParOf" srcId="{9ABB18AB-08F4-0440-9F6C-559DE1278AF9}" destId="{322D8C7D-4FC4-A641-8E19-842BC468647C}" srcOrd="7" destOrd="0" presId="urn:microsoft.com/office/officeart/2005/8/layout/radial6"/>
    <dgm:cxn modelId="{05E20C2A-4DFF-764F-BB9D-68B4CB1264F2}" type="presParOf" srcId="{9ABB18AB-08F4-0440-9F6C-559DE1278AF9}" destId="{C4566814-3E3E-3C4E-9280-7FE7F7E0F612}" srcOrd="8" destOrd="0" presId="urn:microsoft.com/office/officeart/2005/8/layout/radial6"/>
    <dgm:cxn modelId="{64464F49-1F59-2D47-93DB-2D08F0632ED1}" type="presParOf" srcId="{9ABB18AB-08F4-0440-9F6C-559DE1278AF9}" destId="{16156A99-8F6D-2342-BF5A-2A39FB7CF881}" srcOrd="9" destOrd="0" presId="urn:microsoft.com/office/officeart/2005/8/layout/radial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6156A99-8F6D-2342-BF5A-2A39FB7CF881}">
      <dsp:nvSpPr>
        <dsp:cNvPr id="0" name=""/>
        <dsp:cNvSpPr/>
      </dsp:nvSpPr>
      <dsp:spPr>
        <a:xfrm>
          <a:off x="1147349" y="688329"/>
          <a:ext cx="4599877" cy="4599877"/>
        </a:xfrm>
        <a:prstGeom prst="blockArc">
          <a:avLst>
            <a:gd name="adj1" fmla="val 9000000"/>
            <a:gd name="adj2" fmla="val 16200000"/>
            <a:gd name="adj3" fmla="val 4633"/>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2C13D57-5958-2440-AF96-07A40A0FE9EA}">
      <dsp:nvSpPr>
        <dsp:cNvPr id="0" name=""/>
        <dsp:cNvSpPr/>
      </dsp:nvSpPr>
      <dsp:spPr>
        <a:xfrm>
          <a:off x="1147349" y="688329"/>
          <a:ext cx="4599877" cy="4599877"/>
        </a:xfrm>
        <a:prstGeom prst="blockArc">
          <a:avLst>
            <a:gd name="adj1" fmla="val 1800000"/>
            <a:gd name="adj2" fmla="val 9000000"/>
            <a:gd name="adj3" fmla="val 4633"/>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76EB45-8537-374F-899D-DA9C8F944543}">
      <dsp:nvSpPr>
        <dsp:cNvPr id="0" name=""/>
        <dsp:cNvSpPr/>
      </dsp:nvSpPr>
      <dsp:spPr>
        <a:xfrm>
          <a:off x="1147349" y="688329"/>
          <a:ext cx="4599877" cy="4599877"/>
        </a:xfrm>
        <a:prstGeom prst="blockArc">
          <a:avLst>
            <a:gd name="adj1" fmla="val 16200000"/>
            <a:gd name="adj2" fmla="val 1800000"/>
            <a:gd name="adj3" fmla="val 4633"/>
          </a:avLst>
        </a:prstGeom>
        <a:solidFill>
          <a:schemeClr val="accent2">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FB89416-966B-9C47-BA42-4FB7AC80E79A}">
      <dsp:nvSpPr>
        <dsp:cNvPr id="0" name=""/>
        <dsp:cNvSpPr/>
      </dsp:nvSpPr>
      <dsp:spPr>
        <a:xfrm>
          <a:off x="2390209" y="1931190"/>
          <a:ext cx="2114157" cy="2114157"/>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1733550">
            <a:lnSpc>
              <a:spcPct val="90000"/>
            </a:lnSpc>
            <a:spcBef>
              <a:spcPct val="0"/>
            </a:spcBef>
            <a:spcAft>
              <a:spcPct val="35000"/>
            </a:spcAft>
            <a:buNone/>
          </a:pPr>
          <a:r>
            <a:rPr lang="en-US" sz="3900" kern="1200" dirty="0"/>
            <a:t>QEMU</a:t>
          </a:r>
        </a:p>
      </dsp:txBody>
      <dsp:txXfrm>
        <a:off x="2699820" y="2240801"/>
        <a:ext cx="1494935" cy="1494935"/>
      </dsp:txXfrm>
    </dsp:sp>
    <dsp:sp modelId="{E87D5272-D25F-F846-9CB9-C27E3D76A97F}">
      <dsp:nvSpPr>
        <dsp:cNvPr id="0" name=""/>
        <dsp:cNvSpPr/>
      </dsp:nvSpPr>
      <dsp:spPr>
        <a:xfrm>
          <a:off x="2707333" y="1651"/>
          <a:ext cx="1479909" cy="1479909"/>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US" sz="2100" kern="1200" dirty="0"/>
            <a:t>Async</a:t>
          </a:r>
        </a:p>
        <a:p>
          <a:pPr marL="0" lvl="0" indent="0" algn="ctr" defTabSz="933450">
            <a:lnSpc>
              <a:spcPct val="90000"/>
            </a:lnSpc>
            <a:spcBef>
              <a:spcPct val="0"/>
            </a:spcBef>
            <a:spcAft>
              <a:spcPct val="35000"/>
            </a:spcAft>
            <a:buNone/>
          </a:pPr>
          <a:r>
            <a:rPr lang="en-US" sz="2100" kern="1200" dirty="0"/>
            <a:t>runtime</a:t>
          </a:r>
        </a:p>
      </dsp:txBody>
      <dsp:txXfrm>
        <a:off x="2924061" y="218379"/>
        <a:ext cx="1046453" cy="1046453"/>
      </dsp:txXfrm>
    </dsp:sp>
    <dsp:sp modelId="{592826BC-D8FB-AE4F-83BA-661AC91284F8}">
      <dsp:nvSpPr>
        <dsp:cNvPr id="0" name=""/>
        <dsp:cNvSpPr/>
      </dsp:nvSpPr>
      <dsp:spPr>
        <a:xfrm>
          <a:off x="4652999" y="3371644"/>
          <a:ext cx="1479909" cy="1479909"/>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US" sz="2100" kern="1200" dirty="0"/>
            <a:t>PLIC</a:t>
          </a:r>
        </a:p>
      </dsp:txBody>
      <dsp:txXfrm>
        <a:off x="4869727" y="3588372"/>
        <a:ext cx="1046453" cy="1046453"/>
      </dsp:txXfrm>
    </dsp:sp>
    <dsp:sp modelId="{322D8C7D-4FC4-A641-8E19-842BC468647C}">
      <dsp:nvSpPr>
        <dsp:cNvPr id="0" name=""/>
        <dsp:cNvSpPr/>
      </dsp:nvSpPr>
      <dsp:spPr>
        <a:xfrm>
          <a:off x="761666" y="3371644"/>
          <a:ext cx="1479909" cy="1479909"/>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r>
            <a:rPr lang="en-US" sz="2100" kern="1200" dirty="0" err="1"/>
            <a:t>Smoltcp</a:t>
          </a:r>
          <a:endParaRPr lang="en-US" sz="2100" kern="1200" dirty="0"/>
        </a:p>
        <a:p>
          <a:pPr marL="0" lvl="0" indent="0" algn="ctr" defTabSz="933450">
            <a:lnSpc>
              <a:spcPct val="90000"/>
            </a:lnSpc>
            <a:spcBef>
              <a:spcPct val="0"/>
            </a:spcBef>
            <a:spcAft>
              <a:spcPct val="35000"/>
            </a:spcAft>
            <a:buNone/>
          </a:pPr>
          <a:r>
            <a:rPr lang="en-US" sz="2100" kern="1200" dirty="0"/>
            <a:t>async</a:t>
          </a:r>
        </a:p>
      </dsp:txBody>
      <dsp:txXfrm>
        <a:off x="978394" y="3588372"/>
        <a:ext cx="1046453" cy="1046453"/>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AA290E-1A13-CE44-91D3-9D1ACC866D00}" type="datetimeFigureOut">
              <a:rPr lang="en-CN" smtClean="0"/>
              <a:t>2025/10/4</a:t>
            </a:fld>
            <a:endParaRPr lang="en-C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C998A2-23E2-C744-B707-F662DDDB72E1}" type="slidenum">
              <a:rPr lang="en-CN" smtClean="0"/>
              <a:t>‹#›</a:t>
            </a:fld>
            <a:endParaRPr lang="en-CN"/>
          </a:p>
        </p:txBody>
      </p:sp>
    </p:spTree>
    <p:extLst>
      <p:ext uri="{BB962C8B-B14F-4D97-AF65-F5344CB8AC3E}">
        <p14:creationId xmlns:p14="http://schemas.microsoft.com/office/powerpoint/2010/main" val="15322954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老师同学们大家好</a:t>
            </a:r>
            <a:r>
              <a:rPr lang="zh-CN" altLang="en-US" dirty="0"/>
              <a:t>，欢迎各位在假期中抽出时间，聆听我的开发报告，希望我过去的工作可以帮助到在座的各位同学。</a:t>
            </a:r>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1</a:t>
            </a:fld>
            <a:endParaRPr lang="en-CN"/>
          </a:p>
        </p:txBody>
      </p:sp>
    </p:spTree>
    <p:extLst>
      <p:ext uri="{BB962C8B-B14F-4D97-AF65-F5344CB8AC3E}">
        <p14:creationId xmlns:p14="http://schemas.microsoft.com/office/powerpoint/2010/main" val="19518510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1071DB-6AFD-3A13-5360-AD657FE348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BA712D7-19A9-C40B-C666-29068784BD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17550B-D3F7-F177-262B-4FA2EA23196F}"/>
              </a:ext>
            </a:extLst>
          </p:cNvPr>
          <p:cNvSpPr>
            <a:spLocks noGrp="1"/>
          </p:cNvSpPr>
          <p:nvPr>
            <p:ph type="body" idx="1"/>
          </p:nvPr>
        </p:nvSpPr>
        <p:spPr/>
        <p:txBody>
          <a:bodyPr/>
          <a:lstStyle/>
          <a:p>
            <a:r>
              <a:rPr lang="en-CN" dirty="0"/>
              <a:t>还可以继续加定语</a:t>
            </a:r>
          </a:p>
          <a:p>
            <a:r>
              <a:rPr lang="en-US" altLang="zh-CN" dirty="0"/>
              <a:t>0</a:t>
            </a:r>
            <a:r>
              <a:rPr lang="zh-CN" altLang="en-US" dirty="0"/>
              <a:t>硬件基础</a:t>
            </a:r>
            <a:endParaRPr lang="en-US" altLang="zh-CN" dirty="0"/>
          </a:p>
          <a:p>
            <a:r>
              <a:rPr lang="en-US" altLang="zh-CN" dirty="0"/>
              <a:t>0</a:t>
            </a:r>
            <a:r>
              <a:rPr lang="zh-CN" altLang="en-US" dirty="0"/>
              <a:t>嵌入式基础</a:t>
            </a:r>
            <a:endParaRPr lang="en-US" altLang="zh-CN" dirty="0"/>
          </a:p>
          <a:p>
            <a:r>
              <a:rPr lang="en-CN" dirty="0"/>
              <a:t>没学过网络</a:t>
            </a:r>
          </a:p>
          <a:p>
            <a:r>
              <a:rPr lang="en-CN" dirty="0"/>
              <a:t>在没有示波器</a:t>
            </a:r>
            <a:r>
              <a:rPr lang="en-US" altLang="zh-CN" dirty="0"/>
              <a:t>/</a:t>
            </a:r>
            <a:r>
              <a:rPr lang="zh-CN" altLang="en-US" dirty="0"/>
              <a:t>逻辑分析仪的条件下</a:t>
            </a:r>
            <a:endParaRPr lang="en-CN" dirty="0"/>
          </a:p>
        </p:txBody>
      </p:sp>
      <p:sp>
        <p:nvSpPr>
          <p:cNvPr id="4" name="Slide Number Placeholder 3">
            <a:extLst>
              <a:ext uri="{FF2B5EF4-FFF2-40B4-BE49-F238E27FC236}">
                <a16:creationId xmlns:a16="http://schemas.microsoft.com/office/drawing/2014/main" id="{7512CA7D-7FC3-0245-DD20-37D22BA4FFF5}"/>
              </a:ext>
            </a:extLst>
          </p:cNvPr>
          <p:cNvSpPr>
            <a:spLocks noGrp="1"/>
          </p:cNvSpPr>
          <p:nvPr>
            <p:ph type="sldNum" sz="quarter" idx="5"/>
          </p:nvPr>
        </p:nvSpPr>
        <p:spPr/>
        <p:txBody>
          <a:bodyPr/>
          <a:lstStyle/>
          <a:p>
            <a:fld id="{18C998A2-23E2-C744-B707-F662DDDB72E1}" type="slidenum">
              <a:rPr lang="en-CN" smtClean="0"/>
              <a:t>10</a:t>
            </a:fld>
            <a:endParaRPr lang="en-CN"/>
          </a:p>
        </p:txBody>
      </p:sp>
    </p:spTree>
    <p:extLst>
      <p:ext uri="{BB962C8B-B14F-4D97-AF65-F5344CB8AC3E}">
        <p14:creationId xmlns:p14="http://schemas.microsoft.com/office/powerpoint/2010/main" val="6825343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C1E751-FC06-D3F8-E12E-413CF0F6E4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AD55CA-0D7D-76DE-C73A-F5D87F658B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BD3DAC-7C25-C373-3AA4-9FD7B6EC0723}"/>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AB5A32D0-3789-8302-90CB-9C27C38E039D}"/>
              </a:ext>
            </a:extLst>
          </p:cNvPr>
          <p:cNvSpPr>
            <a:spLocks noGrp="1"/>
          </p:cNvSpPr>
          <p:nvPr>
            <p:ph type="sldNum" sz="quarter" idx="5"/>
          </p:nvPr>
        </p:nvSpPr>
        <p:spPr/>
        <p:txBody>
          <a:bodyPr/>
          <a:lstStyle/>
          <a:p>
            <a:fld id="{18C998A2-23E2-C744-B707-F662DDDB72E1}" type="slidenum">
              <a:rPr lang="en-CN" smtClean="0"/>
              <a:t>11</a:t>
            </a:fld>
            <a:endParaRPr lang="en-CN"/>
          </a:p>
        </p:txBody>
      </p:sp>
    </p:spTree>
    <p:extLst>
      <p:ext uri="{BB962C8B-B14F-4D97-AF65-F5344CB8AC3E}">
        <p14:creationId xmlns:p14="http://schemas.microsoft.com/office/powerpoint/2010/main" val="3300134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训练营四阶段开始前</a:t>
            </a:r>
            <a:r>
              <a:rPr lang="zh-CN" altLang="en-US" dirty="0"/>
              <a:t>，我因为二刷的缘故，提前一个月完成了前三个阶段的学习。</a:t>
            </a:r>
            <a:endParaRPr lang="en-US" altLang="zh-CN" dirty="0"/>
          </a:p>
          <a:p>
            <a:endParaRPr lang="en-CN" dirty="0"/>
          </a:p>
          <a:p>
            <a:r>
              <a:rPr lang="en-CN" dirty="0"/>
              <a:t>此时四阶段尚未开课</a:t>
            </a:r>
            <a:r>
              <a:rPr lang="zh-CN" altLang="en-US" dirty="0"/>
              <a:t>，我呢，就开始自己摸索着，看看可以做点什么有意思的事情。</a:t>
            </a:r>
            <a:endParaRPr lang="en-US" altLang="zh-CN" dirty="0"/>
          </a:p>
          <a:p>
            <a:r>
              <a:rPr lang="zh-CN" altLang="en-US" dirty="0"/>
              <a:t>首先，四阶段第一个小目标，编写一个自己的</a:t>
            </a:r>
            <a:r>
              <a:rPr lang="en-US" altLang="zh-CN" dirty="0"/>
              <a:t>Async</a:t>
            </a:r>
            <a:r>
              <a:rPr lang="zh-CN" altLang="en-US" dirty="0"/>
              <a:t>  </a:t>
            </a:r>
            <a:r>
              <a:rPr lang="en-US" altLang="zh-CN" dirty="0"/>
              <a:t>runtime</a:t>
            </a:r>
            <a:r>
              <a:rPr lang="zh-CN" altLang="en-US" dirty="0"/>
              <a:t>，因为我曾经在</a:t>
            </a:r>
            <a:r>
              <a:rPr lang="en-US" altLang="zh-CN" dirty="0"/>
              <a:t>WASM</a:t>
            </a:r>
            <a:r>
              <a:rPr lang="zh-CN" altLang="en-US" dirty="0"/>
              <a:t>环境中编写过，有一定经验，所以并没有花太长时间。</a:t>
            </a:r>
            <a:endParaRPr lang="en-US" altLang="zh-CN" dirty="0"/>
          </a:p>
          <a:p>
            <a:r>
              <a:rPr lang="zh-CN" altLang="en-US" dirty="0"/>
              <a:t>并且当我尝试在</a:t>
            </a:r>
            <a:r>
              <a:rPr lang="en-US" altLang="zh-CN" dirty="0"/>
              <a:t>Cursor</a:t>
            </a:r>
            <a:r>
              <a:rPr lang="zh-CN" altLang="en-US" dirty="0"/>
              <a:t>这类编辑器中开发此</a:t>
            </a:r>
            <a:r>
              <a:rPr lang="zh-CN" altLang="en-CN" dirty="0"/>
              <a:t>功能时</a:t>
            </a:r>
            <a:r>
              <a:rPr lang="zh-CN" altLang="en-US" dirty="0"/>
              <a:t>，我发现自动补全几乎在我敲下前几个字以后就把整个文件都补出来了。</a:t>
            </a:r>
            <a:endParaRPr lang="en-US" altLang="zh-CN" dirty="0"/>
          </a:p>
          <a:p>
            <a:endParaRPr lang="en-US" dirty="0"/>
          </a:p>
          <a:p>
            <a:r>
              <a:rPr lang="zh-CN" altLang="en-US" dirty="0"/>
              <a:t>完成</a:t>
            </a:r>
            <a:r>
              <a:rPr lang="en-US" altLang="zh-CN" dirty="0"/>
              <a:t>runtime</a:t>
            </a:r>
            <a:r>
              <a:rPr lang="zh-CN" altLang="en-US" dirty="0"/>
              <a:t>以后，我开始尝试为</a:t>
            </a:r>
            <a:r>
              <a:rPr lang="en-US" altLang="zh-CN" dirty="0"/>
              <a:t>runtime</a:t>
            </a:r>
            <a:r>
              <a:rPr lang="zh-CN" altLang="en-US" dirty="0"/>
              <a:t>赋予更多能力，那么</a:t>
            </a:r>
            <a:r>
              <a:rPr lang="en-US" altLang="zh-CN" dirty="0"/>
              <a:t>async</a:t>
            </a:r>
            <a:r>
              <a:rPr lang="zh-CN" altLang="en-US" dirty="0"/>
              <a:t>使用最多的场景，便是</a:t>
            </a:r>
            <a:r>
              <a:rPr lang="en-US" altLang="zh-CN" dirty="0"/>
              <a:t>IO</a:t>
            </a:r>
            <a:r>
              <a:rPr lang="zh-CN" altLang="en-US" dirty="0"/>
              <a:t>外设了。</a:t>
            </a:r>
            <a:endParaRPr lang="en-US" altLang="zh-CN" dirty="0"/>
          </a:p>
          <a:p>
            <a:r>
              <a:rPr lang="zh-CN" altLang="en-US" dirty="0"/>
              <a:t>简单调研了一下，</a:t>
            </a:r>
            <a:r>
              <a:rPr lang="en-US" altLang="zh-CN" dirty="0" err="1"/>
              <a:t>arceos</a:t>
            </a:r>
            <a:r>
              <a:rPr lang="zh-CN" altLang="en-US" dirty="0"/>
              <a:t> 文件系统并未暴露任何的异步与</a:t>
            </a:r>
            <a:r>
              <a:rPr lang="zh-CN" altLang="en-CN" dirty="0"/>
              <a:t>回调</a:t>
            </a:r>
            <a:r>
              <a:rPr lang="zh-CN" altLang="en-US" dirty="0"/>
              <a:t>接口，而自己实现则要去修改</a:t>
            </a:r>
            <a:r>
              <a:rPr lang="en-US" altLang="zh-CN" dirty="0"/>
              <a:t>block</a:t>
            </a:r>
            <a:r>
              <a:rPr lang="zh-CN" altLang="en-US" dirty="0"/>
              <a:t> </a:t>
            </a:r>
            <a:r>
              <a:rPr lang="en-US" altLang="zh-CN" dirty="0"/>
              <a:t>device</a:t>
            </a:r>
            <a:r>
              <a:rPr lang="zh-CN" altLang="en-US" dirty="0"/>
              <a:t>的驱动实现，听起来就是个天坑工作。</a:t>
            </a:r>
            <a:endParaRPr lang="en-US" altLang="zh-CN" dirty="0"/>
          </a:p>
          <a:p>
            <a:endParaRPr lang="en-US" altLang="zh-CN" dirty="0"/>
          </a:p>
          <a:p>
            <a:r>
              <a:rPr lang="zh-CN" altLang="en-US" dirty="0"/>
              <a:t>本着捡软柿子捏的原则，我选择了改造网络</a:t>
            </a:r>
            <a:r>
              <a:rPr lang="en-US" altLang="zh-CN" dirty="0"/>
              <a:t>API</a:t>
            </a:r>
            <a:r>
              <a:rPr lang="zh-CN" altLang="en-US" dirty="0"/>
              <a:t>，因为</a:t>
            </a:r>
            <a:r>
              <a:rPr lang="en-US" altLang="zh-CN" dirty="0" err="1"/>
              <a:t>arceos</a:t>
            </a:r>
            <a:r>
              <a:rPr lang="zh-CN" altLang="en-US" dirty="0"/>
              <a:t>使用的</a:t>
            </a:r>
            <a:r>
              <a:rPr lang="en-US" altLang="zh-CN" dirty="0" err="1"/>
              <a:t>smoltcp</a:t>
            </a:r>
            <a:r>
              <a:rPr lang="zh-CN" altLang="en-US" dirty="0"/>
              <a:t>已经支持了</a:t>
            </a:r>
            <a:r>
              <a:rPr lang="en-US" altLang="zh-CN" dirty="0"/>
              <a:t>async</a:t>
            </a:r>
            <a:r>
              <a:rPr lang="zh-CN" altLang="en-US" dirty="0"/>
              <a:t>。</a:t>
            </a:r>
            <a:endParaRPr lang="en-US" altLang="zh-CN" dirty="0"/>
          </a:p>
          <a:p>
            <a:r>
              <a:rPr lang="zh-CN" altLang="en-US" dirty="0"/>
              <a:t>站在巨人的肩膀上，我很快就为</a:t>
            </a:r>
            <a:r>
              <a:rPr lang="en-US" altLang="zh-CN" dirty="0" err="1"/>
              <a:t>axnet</a:t>
            </a:r>
            <a:r>
              <a:rPr lang="zh-CN" altLang="en-US" dirty="0"/>
              <a:t>模块实现了异步网络接口。</a:t>
            </a:r>
            <a:endParaRPr lang="en-US" altLang="zh-CN" dirty="0"/>
          </a:p>
          <a:p>
            <a:endParaRPr lang="en-US" altLang="zh-CN" dirty="0"/>
          </a:p>
          <a:p>
            <a:r>
              <a:rPr lang="zh-CN" altLang="en-US" dirty="0"/>
              <a:t>但此时，仍然不是真正的实时异步，因为所有代码是由定时器轮询驱动的。</a:t>
            </a:r>
            <a:endParaRPr lang="en-US" altLang="zh-CN" dirty="0"/>
          </a:p>
          <a:p>
            <a:r>
              <a:rPr lang="zh-CN" altLang="en-US" dirty="0"/>
              <a:t>通过定时器定时唤醒，实时性得不到保证。</a:t>
            </a:r>
            <a:endParaRPr lang="en-US" altLang="zh-CN" dirty="0"/>
          </a:p>
          <a:p>
            <a:r>
              <a:rPr lang="zh-CN" altLang="en-US" dirty="0"/>
              <a:t>但如果我将所有空闲</a:t>
            </a:r>
            <a:r>
              <a:rPr lang="en-US" altLang="zh-CN" dirty="0"/>
              <a:t>CPU</a:t>
            </a:r>
            <a:r>
              <a:rPr lang="zh-CN" altLang="en-US" dirty="0"/>
              <a:t>时间都用在检查是否有新的网络数据包，则整个平台始终以高功耗满载运行。</a:t>
            </a:r>
            <a:endParaRPr lang="en-US" altLang="zh-CN" dirty="0"/>
          </a:p>
          <a:p>
            <a:endParaRPr lang="en-US" altLang="zh-CN" dirty="0"/>
          </a:p>
          <a:p>
            <a:endParaRPr lang="en-US" altLang="zh-CN" dirty="0"/>
          </a:p>
          <a:p>
            <a:r>
              <a:rPr lang="zh-CN" altLang="en-US" dirty="0"/>
              <a:t>怎么解决呢？</a:t>
            </a:r>
            <a:endParaRPr lang="en-US" altLang="zh-CN" dirty="0"/>
          </a:p>
          <a:p>
            <a:r>
              <a:rPr lang="en-US" altLang="zh-CN" dirty="0"/>
              <a:t>RISCV</a:t>
            </a:r>
            <a:r>
              <a:rPr lang="zh-CN" altLang="en-US" dirty="0"/>
              <a:t>平台支持统一中断管理，</a:t>
            </a:r>
            <a:r>
              <a:rPr lang="en-US" altLang="zh-CN" dirty="0"/>
              <a:t>PLIC</a:t>
            </a:r>
            <a:r>
              <a:rPr lang="zh-CN" altLang="en-US" dirty="0"/>
              <a:t>模块</a:t>
            </a:r>
            <a:endParaRPr lang="en-US" altLang="zh-CN" dirty="0"/>
          </a:p>
          <a:p>
            <a:r>
              <a:rPr lang="zh-CN" altLang="en-US" dirty="0"/>
              <a:t>网卡设备在平台设计时就已经拥有</a:t>
            </a:r>
            <a:r>
              <a:rPr lang="en-US" altLang="zh-CN" dirty="0" err="1"/>
              <a:t>irq</a:t>
            </a:r>
            <a:r>
              <a:rPr lang="zh-CN" altLang="en-US" dirty="0"/>
              <a:t>编号，通过在</a:t>
            </a:r>
            <a:r>
              <a:rPr lang="en-US" altLang="zh-CN" dirty="0"/>
              <a:t>PLIC</a:t>
            </a:r>
            <a:r>
              <a:rPr lang="zh-CN" altLang="en-US" dirty="0"/>
              <a:t>中启用该</a:t>
            </a:r>
            <a:r>
              <a:rPr lang="en-US" altLang="zh-CN" dirty="0" err="1"/>
              <a:t>irq</a:t>
            </a:r>
            <a:r>
              <a:rPr lang="zh-CN" altLang="en-US" dirty="0"/>
              <a:t>，可以在数据包到达时，中断唤醒</a:t>
            </a:r>
            <a:r>
              <a:rPr lang="en-US" altLang="zh-CN" dirty="0"/>
              <a:t>CPU</a:t>
            </a:r>
            <a:r>
              <a:rPr lang="zh-CN" altLang="en-US" dirty="0"/>
              <a:t>处理网络数据。其他时间进入低功耗模式“</a:t>
            </a:r>
            <a:r>
              <a:rPr lang="en-US" altLang="zh-CN" dirty="0"/>
              <a:t>WFI</a:t>
            </a:r>
            <a:r>
              <a:rPr lang="zh-CN" altLang="en-US" dirty="0"/>
              <a:t>”。</a:t>
            </a:r>
            <a:endParaRPr lang="en-US" altLang="zh-CN" dirty="0"/>
          </a:p>
          <a:p>
            <a:endParaRPr lang="en-US" altLang="zh-CN" dirty="0"/>
          </a:p>
          <a:p>
            <a:r>
              <a:rPr lang="zh-CN" altLang="en-CN" dirty="0"/>
              <a:t>做完以上</a:t>
            </a:r>
            <a:r>
              <a:rPr lang="zh-CN" altLang="en-US" dirty="0"/>
              <a:t>三点以后，中断驱动的异步网络栈就完成了。</a:t>
            </a:r>
            <a:endParaRPr lang="en-US" altLang="zh-CN" dirty="0"/>
          </a:p>
        </p:txBody>
      </p:sp>
      <p:sp>
        <p:nvSpPr>
          <p:cNvPr id="4" name="Slide Number Placeholder 3"/>
          <p:cNvSpPr>
            <a:spLocks noGrp="1"/>
          </p:cNvSpPr>
          <p:nvPr>
            <p:ph type="sldNum" sz="quarter" idx="5"/>
          </p:nvPr>
        </p:nvSpPr>
        <p:spPr/>
        <p:txBody>
          <a:bodyPr/>
          <a:lstStyle/>
          <a:p>
            <a:fld id="{18C998A2-23E2-C744-B707-F662DDDB72E1}" type="slidenum">
              <a:rPr lang="en-CN" smtClean="0"/>
              <a:t>12</a:t>
            </a:fld>
            <a:endParaRPr lang="en-CN"/>
          </a:p>
        </p:txBody>
      </p:sp>
    </p:spTree>
    <p:extLst>
      <p:ext uri="{BB962C8B-B14F-4D97-AF65-F5344CB8AC3E}">
        <p14:creationId xmlns:p14="http://schemas.microsoft.com/office/powerpoint/2010/main" val="25916167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以上内容</a:t>
            </a:r>
            <a:r>
              <a:rPr lang="zh-CN" altLang="en-US" dirty="0"/>
              <a:t>，在训练营四阶段开始前，我就已经全部完成</a:t>
            </a:r>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13</a:t>
            </a:fld>
            <a:endParaRPr lang="en-CN"/>
          </a:p>
        </p:txBody>
      </p:sp>
    </p:spTree>
    <p:extLst>
      <p:ext uri="{BB962C8B-B14F-4D97-AF65-F5344CB8AC3E}">
        <p14:creationId xmlns:p14="http://schemas.microsoft.com/office/powerpoint/2010/main" val="5449621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做完以上工作后</a:t>
            </a:r>
            <a:r>
              <a:rPr lang="zh-CN" altLang="en-US" dirty="0"/>
              <a:t>，我与向老师进行了第一次沟通。</a:t>
            </a:r>
            <a:r>
              <a:rPr lang="en-CN" dirty="0"/>
              <a:t>沟通后</a:t>
            </a:r>
            <a:r>
              <a:rPr lang="zh-CN" altLang="en-US" dirty="0"/>
              <a:t>，向老师给了我个更远大目标：</a:t>
            </a:r>
            <a:endParaRPr lang="en-US" altLang="zh-CN" dirty="0"/>
          </a:p>
          <a:p>
            <a:r>
              <a:rPr lang="zh-CN" altLang="en-US" dirty="0"/>
              <a:t>在真机平台验证我的工作。</a:t>
            </a:r>
            <a:endParaRPr lang="en-US" altLang="zh-CN" dirty="0"/>
          </a:p>
          <a:p>
            <a:endParaRPr lang="en-US" altLang="zh-CN" dirty="0"/>
          </a:p>
          <a:p>
            <a:r>
              <a:rPr lang="zh-CN" altLang="en-US" dirty="0"/>
              <a:t>距离训练营结束还有</a:t>
            </a:r>
            <a:r>
              <a:rPr lang="en-US" altLang="zh-CN" dirty="0"/>
              <a:t>2</a:t>
            </a:r>
            <a:r>
              <a:rPr lang="zh-CN" altLang="en-US" dirty="0"/>
              <a:t>个月时间，向老师提醒我，真机平台验证是非常有挑战的一项工作，当时我还没有意识到挑战在哪里。</a:t>
            </a:r>
            <a:endParaRPr lang="en-US" altLang="zh-CN" dirty="0"/>
          </a:p>
          <a:p>
            <a:r>
              <a:rPr lang="zh-CN" altLang="en-US" dirty="0"/>
              <a:t>向老师给了我一块开发板，</a:t>
            </a:r>
            <a:r>
              <a:rPr lang="en-US" altLang="zh-CN" dirty="0"/>
              <a:t>VF2</a:t>
            </a:r>
            <a:r>
              <a:rPr lang="zh-CN" altLang="en-US" dirty="0"/>
              <a:t> </a:t>
            </a:r>
            <a:r>
              <a:rPr lang="en-US" altLang="zh-CN" dirty="0"/>
              <a:t>.JH7110</a:t>
            </a:r>
            <a:r>
              <a:rPr lang="zh-CN" altLang="en-US" dirty="0"/>
              <a:t>，</a:t>
            </a:r>
            <a:r>
              <a:rPr lang="en-US" altLang="zh-CN" dirty="0"/>
              <a:t>4</a:t>
            </a:r>
            <a:r>
              <a:rPr lang="zh-CN" altLang="en-US" dirty="0"/>
              <a:t>个</a:t>
            </a:r>
            <a:r>
              <a:rPr lang="en-US" altLang="zh-CN" dirty="0"/>
              <a:t>U74</a:t>
            </a:r>
            <a:r>
              <a:rPr lang="zh-CN" altLang="en-US" dirty="0"/>
              <a:t>大核，</a:t>
            </a:r>
            <a:r>
              <a:rPr lang="en-US" altLang="zh-CN" dirty="0"/>
              <a:t>1</a:t>
            </a:r>
            <a:r>
              <a:rPr lang="zh-CN" altLang="en-US" dirty="0"/>
              <a:t>个</a:t>
            </a:r>
            <a:r>
              <a:rPr lang="en-US" altLang="zh-CN" dirty="0"/>
              <a:t>S7</a:t>
            </a:r>
            <a:r>
              <a:rPr lang="zh-CN" altLang="en-US" dirty="0"/>
              <a:t>小核。</a:t>
            </a:r>
            <a:endParaRPr lang="en-US" altLang="zh-CN" dirty="0"/>
          </a:p>
          <a:p>
            <a:endParaRPr lang="en-US" dirty="0"/>
          </a:p>
          <a:p>
            <a:r>
              <a:rPr lang="en-CN" dirty="0"/>
              <a:t>第一个挑战</a:t>
            </a:r>
            <a:endParaRPr lang="en-US" dirty="0"/>
          </a:p>
          <a:p>
            <a:pPr marL="228600" indent="-228600">
              <a:buAutoNum type="arabicPeriod"/>
            </a:pPr>
            <a:r>
              <a:rPr lang="zh-CN" altLang="en-CN" dirty="0"/>
              <a:t>烧板子</a:t>
            </a:r>
            <a:endParaRPr lang="en-US" altLang="zh-CN" dirty="0"/>
          </a:p>
          <a:p>
            <a:pPr marL="685800" lvl="1" indent="-228600">
              <a:buAutoNum type="arabicPeriod"/>
            </a:pPr>
            <a:r>
              <a:rPr lang="zh-CN" altLang="en-US" dirty="0"/>
              <a:t>前期准备工作</a:t>
            </a:r>
            <a:endParaRPr lang="en-US" altLang="zh-CN" dirty="0"/>
          </a:p>
          <a:p>
            <a:pPr marL="685800" lvl="1" indent="-228600">
              <a:buAutoNum type="arabicPeriod"/>
            </a:pPr>
            <a:r>
              <a:rPr lang="en-US" altLang="zh-CN" dirty="0"/>
              <a:t>U-boot</a:t>
            </a:r>
            <a:r>
              <a:rPr lang="zh-CN" altLang="en-US" dirty="0"/>
              <a:t>，</a:t>
            </a:r>
            <a:r>
              <a:rPr lang="en-US" altLang="zh-CN" dirty="0" err="1"/>
              <a:t>spl</a:t>
            </a:r>
            <a:r>
              <a:rPr lang="zh-CN" altLang="en-US" dirty="0"/>
              <a:t>，</a:t>
            </a:r>
            <a:r>
              <a:rPr lang="zh-CN" altLang="en-CN" dirty="0"/>
              <a:t>拨码</a:t>
            </a:r>
            <a:endParaRPr lang="en-US" altLang="zh-CN" dirty="0"/>
          </a:p>
          <a:p>
            <a:pPr marL="685800" lvl="1" indent="-228600">
              <a:buAutoNum type="arabicPeriod"/>
            </a:pPr>
            <a:r>
              <a:rPr lang="en-US" dirty="0"/>
              <a:t>*.</a:t>
            </a:r>
            <a:r>
              <a:rPr lang="en-US" dirty="0" err="1"/>
              <a:t>itb</a:t>
            </a:r>
            <a:r>
              <a:rPr lang="zh-CN" altLang="en-US" dirty="0"/>
              <a:t>，</a:t>
            </a:r>
            <a:r>
              <a:rPr lang="en-US" altLang="zh-CN" dirty="0"/>
              <a:t>*.</a:t>
            </a:r>
            <a:r>
              <a:rPr lang="en-US" altLang="zh-CN" dirty="0" err="1"/>
              <a:t>dtb</a:t>
            </a:r>
            <a:r>
              <a:rPr lang="zh-CN" altLang="en-US" dirty="0"/>
              <a:t>，</a:t>
            </a:r>
            <a:r>
              <a:rPr lang="en-US" altLang="zh-CN" dirty="0"/>
              <a:t>AI</a:t>
            </a:r>
            <a:r>
              <a:rPr lang="zh-CN" altLang="en-US" dirty="0"/>
              <a:t>生成脚本，调试</a:t>
            </a:r>
            <a:r>
              <a:rPr lang="en-US" altLang="zh-CN" dirty="0" err="1"/>
              <a:t>uboot</a:t>
            </a:r>
            <a:r>
              <a:rPr lang="zh-CN" altLang="en-US" dirty="0"/>
              <a:t> </a:t>
            </a:r>
            <a:r>
              <a:rPr lang="en-US" altLang="zh-CN" dirty="0"/>
              <a:t>env</a:t>
            </a:r>
          </a:p>
          <a:p>
            <a:pPr marL="228600" lvl="0" indent="-228600">
              <a:buAutoNum type="arabicPeriod"/>
            </a:pPr>
            <a:r>
              <a:rPr lang="en-US" dirty="0" err="1"/>
              <a:t>烧进去了</a:t>
            </a:r>
            <a:r>
              <a:rPr lang="zh-CN" altLang="en-US" dirty="0"/>
              <a:t>，启动没反应？通过串口看不到任何的日志输出</a:t>
            </a:r>
            <a:endParaRPr lang="en-US" altLang="zh-CN" dirty="0"/>
          </a:p>
          <a:p>
            <a:pPr marL="685800" lvl="1" indent="-228600">
              <a:buAutoNum type="arabicPeriod"/>
            </a:pPr>
            <a:r>
              <a:rPr lang="zh-CN" altLang="en-US" dirty="0"/>
              <a:t>怎么确定问题在哪里？</a:t>
            </a:r>
            <a:endParaRPr lang="en-US" altLang="zh-CN" dirty="0"/>
          </a:p>
          <a:p>
            <a:pPr marL="685800" lvl="1" indent="-228600">
              <a:buAutoNum type="arabicPeriod"/>
            </a:pPr>
            <a:r>
              <a:rPr lang="zh-CN" altLang="en-US" dirty="0"/>
              <a:t>板子到底有没有运行我的代码？</a:t>
            </a:r>
            <a:endParaRPr lang="en-US" altLang="zh-CN" dirty="0"/>
          </a:p>
          <a:p>
            <a:pPr marL="685800" lvl="1" indent="-228600">
              <a:buAutoNum type="arabicPeriod"/>
            </a:pPr>
            <a:r>
              <a:rPr lang="zh-CN" altLang="en-US" dirty="0"/>
              <a:t>目前的</a:t>
            </a:r>
            <a:r>
              <a:rPr lang="en-US" altLang="zh-CN" dirty="0"/>
              <a:t>u-boot</a:t>
            </a:r>
            <a:r>
              <a:rPr lang="zh-CN" altLang="en-US" dirty="0"/>
              <a:t>控制台输出是什么意思？</a:t>
            </a:r>
            <a:endParaRPr lang="en-US" altLang="zh-CN" dirty="0"/>
          </a:p>
          <a:p>
            <a:pPr marL="1143000" lvl="2" indent="-228600">
              <a:buAutoNum type="arabicPeriod"/>
            </a:pPr>
            <a:r>
              <a:rPr lang="en-US" altLang="zh-CN" dirty="0"/>
              <a:t>AI</a:t>
            </a:r>
            <a:r>
              <a:rPr lang="zh-CN" altLang="en-US" dirty="0"/>
              <a:t>帮我解释，板子根本就没有执行我的内核指令，为什么？</a:t>
            </a:r>
            <a:endParaRPr lang="en-US" altLang="zh-CN" dirty="0"/>
          </a:p>
          <a:p>
            <a:pPr marL="1143000" lvl="2" indent="-228600">
              <a:buAutoNum type="arabicPeriod"/>
            </a:pPr>
            <a:r>
              <a:rPr lang="zh-CN" altLang="en-US" dirty="0"/>
              <a:t>启动地址，</a:t>
            </a:r>
            <a:r>
              <a:rPr lang="en-US" altLang="zh-CN" dirty="0"/>
              <a:t>0x80200000 -&gt; 0x40200000</a:t>
            </a:r>
          </a:p>
          <a:p>
            <a:pPr marL="1143000" lvl="2" indent="-228600">
              <a:buAutoNum type="arabicPeriod"/>
            </a:pPr>
            <a:r>
              <a:rPr lang="zh-CN" altLang="en-US" dirty="0"/>
              <a:t>启动了，为什么还是没有日志输出？到底运行到哪里了？</a:t>
            </a:r>
            <a:endParaRPr lang="en-US" altLang="zh-CN" dirty="0"/>
          </a:p>
          <a:p>
            <a:pPr marL="1143000" lvl="2" indent="-228600">
              <a:buAutoNum type="arabicPeriod"/>
            </a:pPr>
            <a:r>
              <a:rPr lang="en-US" altLang="zh-CN" dirty="0"/>
              <a:t>AI</a:t>
            </a:r>
            <a:r>
              <a:rPr lang="zh-CN" altLang="en-US" dirty="0"/>
              <a:t>帮我生成汇编打印，最终确认该平台不支持 </a:t>
            </a:r>
            <a:r>
              <a:rPr lang="en-US" altLang="zh-CN" dirty="0"/>
              <a:t>SBI</a:t>
            </a:r>
            <a:r>
              <a:rPr lang="zh-CN" altLang="en-US" dirty="0"/>
              <a:t> </a:t>
            </a:r>
            <a:r>
              <a:rPr lang="en-US" altLang="zh-CN" dirty="0"/>
              <a:t>console</a:t>
            </a:r>
            <a:r>
              <a:rPr lang="zh-CN" altLang="en-US" dirty="0"/>
              <a:t> </a:t>
            </a:r>
            <a:r>
              <a:rPr lang="en-US" altLang="zh-CN" dirty="0"/>
              <a:t>extension</a:t>
            </a:r>
            <a:r>
              <a:rPr lang="zh-CN" altLang="en-US" dirty="0"/>
              <a:t>，仅支持 </a:t>
            </a:r>
            <a:r>
              <a:rPr lang="en-US" altLang="zh-CN" dirty="0"/>
              <a:t>legacy</a:t>
            </a:r>
            <a:r>
              <a:rPr lang="zh-CN" altLang="en-US" dirty="0"/>
              <a:t> </a:t>
            </a:r>
            <a:r>
              <a:rPr lang="en-US" altLang="zh-CN" dirty="0"/>
              <a:t>put</a:t>
            </a:r>
            <a:r>
              <a:rPr lang="zh-CN" altLang="en-US" dirty="0"/>
              <a:t> </a:t>
            </a:r>
            <a:r>
              <a:rPr lang="en-US" altLang="zh-CN" dirty="0"/>
              <a:t>char</a:t>
            </a:r>
          </a:p>
          <a:p>
            <a:pPr marL="228600" lvl="0" indent="-228600">
              <a:buAutoNum type="arabicPeriod"/>
            </a:pPr>
            <a:r>
              <a:rPr lang="zh-CN" altLang="en-US" dirty="0"/>
              <a:t>成功启动</a:t>
            </a:r>
            <a:endParaRPr lang="en-US" altLang="zh-CN" dirty="0"/>
          </a:p>
          <a:p>
            <a:endParaRPr lang="en-US" altLang="zh-CN" sz="1200" dirty="0"/>
          </a:p>
          <a:p>
            <a:r>
              <a:rPr lang="en-US" altLang="zh-CN" sz="1200" dirty="0"/>
              <a:t>AI</a:t>
            </a:r>
            <a:r>
              <a:rPr lang="zh-CN" altLang="en-US" sz="1200" dirty="0"/>
              <a:t>帮了我不少忙：解释汇编，写汇编验证，教我</a:t>
            </a:r>
            <a:r>
              <a:rPr lang="en-US" altLang="zh-CN" sz="1200" dirty="0"/>
              <a:t>u-boot</a:t>
            </a:r>
            <a:r>
              <a:rPr lang="zh-CN" altLang="en-US" sz="1200" dirty="0"/>
              <a:t>运行原理</a:t>
            </a:r>
            <a:endParaRPr lang="en-US" altLang="zh-CN" sz="1200" dirty="0"/>
          </a:p>
          <a:p>
            <a:pPr marL="228600" lvl="0" indent="-228600">
              <a:buAutoNum type="arabicPeriod"/>
            </a:pPr>
            <a:endParaRPr lang="en-US" altLang="zh-CN" dirty="0"/>
          </a:p>
          <a:p>
            <a:pPr marL="1143000" lvl="2" indent="-228600">
              <a:buAutoNum type="arabicPeriod"/>
            </a:pPr>
            <a:endParaRPr lang="en-US" altLang="zh-CN" dirty="0"/>
          </a:p>
          <a:p>
            <a:r>
              <a:rPr lang="en-US" dirty="0" err="1"/>
              <a:t>至此</a:t>
            </a:r>
            <a:r>
              <a:rPr lang="zh-CN" altLang="en-US" dirty="0"/>
              <a:t>，开发进度已完成</a:t>
            </a:r>
            <a:r>
              <a:rPr lang="en-US" altLang="zh-CN" dirty="0"/>
              <a:t>99%</a:t>
            </a:r>
            <a:r>
              <a:rPr lang="zh-CN" altLang="en-US" dirty="0"/>
              <a:t>，接下来嘛，我只需要像前几天一样，把我的在</a:t>
            </a:r>
            <a:r>
              <a:rPr lang="en-US" altLang="zh-CN" dirty="0" err="1"/>
              <a:t>Qemu</a:t>
            </a:r>
            <a:r>
              <a:rPr lang="zh-CN" altLang="en-US" dirty="0"/>
              <a:t>中做过的事情搬运到真机平台就可以了。</a:t>
            </a:r>
            <a:endParaRPr lang="en-US" altLang="zh-CN" dirty="0"/>
          </a:p>
          <a:p>
            <a:endParaRPr lang="en-US" dirty="0"/>
          </a:p>
          <a:p>
            <a:r>
              <a:rPr lang="en-US" altLang="zh-CN" dirty="0"/>
              <a:t>PLIC</a:t>
            </a:r>
            <a:r>
              <a:rPr lang="zh-CN" altLang="en-US" dirty="0"/>
              <a:t>是通用</a:t>
            </a:r>
            <a:r>
              <a:rPr lang="en-US" altLang="zh-CN" dirty="0"/>
              <a:t>RV</a:t>
            </a:r>
            <a:r>
              <a:rPr lang="zh-CN" altLang="en-US" dirty="0"/>
              <a:t>标准，网上随便找个网卡驱动包，调用一下就</a:t>
            </a:r>
            <a:r>
              <a:rPr lang="en-US" altLang="zh-CN" dirty="0"/>
              <a:t>ok</a:t>
            </a:r>
            <a:r>
              <a:rPr lang="zh-CN" altLang="en-US" dirty="0"/>
              <a:t>了</a:t>
            </a:r>
            <a:endParaRPr lang="en-US" dirty="0"/>
          </a:p>
        </p:txBody>
      </p:sp>
      <p:sp>
        <p:nvSpPr>
          <p:cNvPr id="4" name="Slide Number Placeholder 3"/>
          <p:cNvSpPr>
            <a:spLocks noGrp="1"/>
          </p:cNvSpPr>
          <p:nvPr>
            <p:ph type="sldNum" sz="quarter" idx="5"/>
          </p:nvPr>
        </p:nvSpPr>
        <p:spPr/>
        <p:txBody>
          <a:bodyPr/>
          <a:lstStyle/>
          <a:p>
            <a:fld id="{18C998A2-23E2-C744-B707-F662DDDB72E1}" type="slidenum">
              <a:rPr lang="en-CN" smtClean="0"/>
              <a:t>14</a:t>
            </a:fld>
            <a:endParaRPr lang="en-CN"/>
          </a:p>
        </p:txBody>
      </p:sp>
    </p:spTree>
    <p:extLst>
      <p:ext uri="{BB962C8B-B14F-4D97-AF65-F5344CB8AC3E}">
        <p14:creationId xmlns:p14="http://schemas.microsoft.com/office/powerpoint/2010/main" val="2973428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又一次被现实狠狠地打脸</a:t>
            </a:r>
          </a:p>
          <a:p>
            <a:endParaRPr lang="en-CN" dirty="0"/>
          </a:p>
          <a:p>
            <a:r>
              <a:rPr lang="en-CN" dirty="0"/>
              <a:t>网卡驱动不像web框架</a:t>
            </a:r>
            <a:r>
              <a:rPr lang="zh-CN" altLang="en-US" dirty="0"/>
              <a:t>，</a:t>
            </a:r>
            <a:r>
              <a:rPr lang="en-US" altLang="zh-CN" dirty="0" err="1"/>
              <a:t>npm,mvn</a:t>
            </a:r>
            <a:r>
              <a:rPr lang="zh-CN" altLang="en-US" dirty="0"/>
              <a:t> 那么多现成的</a:t>
            </a:r>
            <a:r>
              <a:rPr lang="zh-CN" altLang="en-CN" dirty="0"/>
              <a:t>开源包</a:t>
            </a:r>
            <a:r>
              <a:rPr lang="zh-CN" altLang="en-US" dirty="0"/>
              <a:t>可以直接像导入，模块一样，我只能自己写。</a:t>
            </a:r>
            <a:endParaRPr lang="en-US" altLang="zh-CN" dirty="0"/>
          </a:p>
          <a:p>
            <a:endParaRPr lang="en-US" altLang="zh-CN" dirty="0"/>
          </a:p>
          <a:p>
            <a:r>
              <a:rPr lang="en-US" altLang="zh-CN" dirty="0"/>
              <a:t>0</a:t>
            </a:r>
            <a:r>
              <a:rPr lang="zh-CN" altLang="en-US" dirty="0"/>
              <a:t>基础的我开始寻求</a:t>
            </a:r>
            <a:r>
              <a:rPr lang="en-US" altLang="zh-CN" dirty="0"/>
              <a:t>AI</a:t>
            </a:r>
            <a:r>
              <a:rPr lang="zh-CN" altLang="en-US" dirty="0"/>
              <a:t>的帮助，</a:t>
            </a:r>
            <a:r>
              <a:rPr lang="en-US" altLang="zh-CN" dirty="0"/>
              <a:t>AI</a:t>
            </a:r>
            <a:r>
              <a:rPr lang="zh-CN" altLang="en-US" dirty="0"/>
              <a:t>帮我生成出了非常专业的，有模有样的，能通过编译的网卡驱动框架，一切都很完美，除了不能正常运行。</a:t>
            </a:r>
            <a:endParaRPr lang="en-US" altLang="zh-CN" dirty="0"/>
          </a:p>
          <a:p>
            <a:endParaRPr lang="en-US" altLang="zh-CN" dirty="0"/>
          </a:p>
          <a:p>
            <a:r>
              <a:rPr lang="zh-CN" altLang="en-US" dirty="0"/>
              <a:t>此时，向老师帮我联系了前几届做过这个平台驱动的学长，根据学长代码仓库，我将其翻译到了我自己的代码仓库里。</a:t>
            </a:r>
            <a:endParaRPr lang="en-US" altLang="zh-CN" dirty="0"/>
          </a:p>
          <a:p>
            <a:r>
              <a:rPr lang="zh-CN" altLang="en-US" dirty="0"/>
              <a:t>尽管前人的代码包含有非常多的魔法变量，但起码能正常发出两个网络包，随后收到两个网络包。</a:t>
            </a:r>
            <a:endParaRPr lang="en-US" altLang="zh-CN" dirty="0"/>
          </a:p>
          <a:p>
            <a:endParaRPr lang="en-US" altLang="zh-CN" dirty="0"/>
          </a:p>
          <a:p>
            <a:r>
              <a:rPr lang="zh-CN" altLang="en-US" dirty="0"/>
              <a:t>那么我只需要从前人的代码中剪出有用的部份代码，充分理解并形成文档注释，放到我的驱动实现中就可以了。</a:t>
            </a:r>
            <a:endParaRPr lang="en-US" altLang="zh-CN" dirty="0"/>
          </a:p>
          <a:p>
            <a:r>
              <a:rPr lang="zh-CN" altLang="en-US" dirty="0"/>
              <a:t>随后几周，我开始沿着学长的路，也确实成功的实现了</a:t>
            </a:r>
            <a:r>
              <a:rPr lang="zh-CN" altLang="en-CN" dirty="0"/>
              <a:t>网卡收发</a:t>
            </a:r>
            <a:r>
              <a:rPr lang="zh-CN" altLang="en-US" dirty="0"/>
              <a:t>裸数据</a:t>
            </a:r>
            <a:r>
              <a:rPr lang="zh-CN" altLang="en-CN" dirty="0"/>
              <a:t>包</a:t>
            </a:r>
            <a:r>
              <a:rPr lang="zh-CN" altLang="en-US" dirty="0"/>
              <a:t>功能。</a:t>
            </a:r>
            <a:endParaRPr lang="en-US" altLang="zh-CN" dirty="0"/>
          </a:p>
          <a:p>
            <a:endParaRPr lang="en-US" altLang="zh-CN" dirty="0"/>
          </a:p>
          <a:p>
            <a:r>
              <a:rPr lang="zh-CN" altLang="en-US" dirty="0"/>
              <a:t>但是学长的代码止步于收发裸数据包，无法将其接入到网络栈中。</a:t>
            </a:r>
            <a:endParaRPr lang="en-US" altLang="zh-CN" dirty="0"/>
          </a:p>
          <a:p>
            <a:r>
              <a:rPr lang="zh-CN" altLang="en-US" dirty="0"/>
              <a:t>随后我又开始了进一步学习，我发现板载的</a:t>
            </a:r>
            <a:r>
              <a:rPr lang="en-US" altLang="zh-CN" dirty="0"/>
              <a:t>u-boot</a:t>
            </a:r>
            <a:r>
              <a:rPr lang="zh-CN" altLang="en-US" dirty="0"/>
              <a:t>在系统启动阶段就可以通过网络</a:t>
            </a:r>
            <a:r>
              <a:rPr lang="zh-CN" altLang="en-CN" dirty="0"/>
              <a:t>加载系统</a:t>
            </a:r>
            <a:r>
              <a:rPr lang="zh-CN" altLang="en-US" dirty="0"/>
              <a:t>内核，这么一来我又多了一份参考资料。</a:t>
            </a:r>
            <a:endParaRPr lang="en-US" altLang="zh-CN" dirty="0"/>
          </a:p>
          <a:p>
            <a:endParaRPr lang="en-US" altLang="zh-CN" dirty="0"/>
          </a:p>
          <a:p>
            <a:r>
              <a:rPr lang="zh-CN" altLang="en-CN" dirty="0"/>
              <a:t>又过了</a:t>
            </a:r>
            <a:r>
              <a:rPr lang="zh-CN" altLang="en-US" dirty="0"/>
              <a:t>几周，我的网卡驱动已经可以凭运气运行了。</a:t>
            </a:r>
            <a:endParaRPr lang="en-US" altLang="zh-CN" dirty="0"/>
          </a:p>
          <a:p>
            <a:endParaRPr lang="en-US" altLang="zh-CN" dirty="0"/>
          </a:p>
          <a:p>
            <a:r>
              <a:rPr lang="zh-CN" altLang="en-US" dirty="0"/>
              <a:t>此时，距离训练营毕业还有</a:t>
            </a:r>
            <a:r>
              <a:rPr lang="en-US" altLang="zh-CN" dirty="0"/>
              <a:t>1</a:t>
            </a:r>
            <a:r>
              <a:rPr lang="zh-CN" altLang="en-US" dirty="0"/>
              <a:t>周时间，我还有最后一步，</a:t>
            </a:r>
            <a:r>
              <a:rPr lang="en-US" altLang="zh-CN" dirty="0"/>
              <a:t>PLIC</a:t>
            </a:r>
            <a:r>
              <a:rPr lang="zh-CN" altLang="en-US" dirty="0"/>
              <a:t>中断未能接入到我的真机代码中。现象为</a:t>
            </a:r>
            <a:r>
              <a:rPr lang="en-US" altLang="zh-CN" dirty="0"/>
              <a:t>CPU</a:t>
            </a:r>
            <a:r>
              <a:rPr lang="zh-CN" altLang="en-US" dirty="0"/>
              <a:t>无法收到来自网卡的中断信号。</a:t>
            </a:r>
            <a:endParaRPr lang="en-US" altLang="zh-CN" dirty="0"/>
          </a:p>
          <a:p>
            <a:r>
              <a:rPr lang="zh-CN" altLang="en-US" dirty="0"/>
              <a:t>在每周组会上，听说我遇到困难后，向老师帮我联系了厂家的工程师：</a:t>
            </a:r>
            <a:endParaRPr lang="en-US" altLang="zh-CN" dirty="0"/>
          </a:p>
          <a:p>
            <a:r>
              <a:rPr lang="en-CN" dirty="0"/>
              <a:t>厂商工程师回复说</a:t>
            </a:r>
            <a:r>
              <a:rPr lang="zh-CN" altLang="en-US" dirty="0"/>
              <a:t>，</a:t>
            </a:r>
            <a:r>
              <a:rPr lang="en-US" altLang="zh-CN" dirty="0"/>
              <a:t>PHY</a:t>
            </a:r>
            <a:r>
              <a:rPr lang="zh-CN" altLang="en-US" dirty="0"/>
              <a:t>芯片的中断引脚没有接入到平台。所以网卡中断功能是无法开启的。</a:t>
            </a:r>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15</a:t>
            </a:fld>
            <a:endParaRPr lang="en-CN"/>
          </a:p>
        </p:txBody>
      </p:sp>
    </p:spTree>
    <p:extLst>
      <p:ext uri="{BB962C8B-B14F-4D97-AF65-F5344CB8AC3E}">
        <p14:creationId xmlns:p14="http://schemas.microsoft.com/office/powerpoint/2010/main" val="10452686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最后，我的网卡驱动在凭运气运行，未能开启中断的完成度下，迎来了训练营毕业。</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故事到这里，就结束了吗？</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不能道：“弟子觉得，若用自己不认同的方法争胜，即便最后赢了，面上虽能，心里仍是不能。”</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斗罢艰险，又出发！</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我心里的坎还没有过去，训练营虽然结业了，但是我还没毕业</a:t>
            </a:r>
          </a:p>
        </p:txBody>
      </p:sp>
      <p:sp>
        <p:nvSpPr>
          <p:cNvPr id="4" name="Slide Number Placeholder 3"/>
          <p:cNvSpPr>
            <a:spLocks noGrp="1"/>
          </p:cNvSpPr>
          <p:nvPr>
            <p:ph type="sldNum" sz="quarter" idx="5"/>
          </p:nvPr>
        </p:nvSpPr>
        <p:spPr/>
        <p:txBody>
          <a:bodyPr/>
          <a:lstStyle/>
          <a:p>
            <a:fld id="{18C998A2-23E2-C744-B707-F662DDDB72E1}" type="slidenum">
              <a:rPr lang="en-CN" smtClean="0"/>
              <a:t>16</a:t>
            </a:fld>
            <a:endParaRPr lang="en-CN"/>
          </a:p>
        </p:txBody>
      </p:sp>
    </p:spTree>
    <p:extLst>
      <p:ext uri="{BB962C8B-B14F-4D97-AF65-F5344CB8AC3E}">
        <p14:creationId xmlns:p14="http://schemas.microsoft.com/office/powerpoint/2010/main" val="34392306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这次</a:t>
            </a:r>
            <a:r>
              <a:rPr lang="zh-CN" altLang="en-US" dirty="0"/>
              <a:t>，没有 </a:t>
            </a:r>
            <a:r>
              <a:rPr lang="en-US" altLang="zh-CN" dirty="0"/>
              <a:t>DDL</a:t>
            </a:r>
            <a:r>
              <a:rPr lang="zh-CN" altLang="en-US" dirty="0"/>
              <a:t>，没有老师跟踪进度，每周汇报。</a:t>
            </a:r>
            <a:endParaRPr lang="en-US" altLang="zh-CN" dirty="0"/>
          </a:p>
          <a:p>
            <a:r>
              <a:rPr lang="zh-CN" altLang="en-US" dirty="0"/>
              <a:t>让我重新开始，从系统启动的第一行代码开始重新理解。</a:t>
            </a:r>
            <a:endParaRPr lang="en-US" altLang="zh-CN" dirty="0"/>
          </a:p>
          <a:p>
            <a:r>
              <a:rPr lang="zh-CN" altLang="en-US" dirty="0"/>
              <a:t>正向工作不行，那我就逆向代码。</a:t>
            </a:r>
            <a:endParaRPr lang="en-US" altLang="zh-CN" dirty="0"/>
          </a:p>
          <a:p>
            <a:endParaRPr lang="en-US" dirty="0"/>
          </a:p>
          <a:p>
            <a:r>
              <a:rPr lang="zh-CN" altLang="en-US" dirty="0"/>
              <a:t>这件事并非不可能做到，</a:t>
            </a:r>
            <a:r>
              <a:rPr lang="en-US" altLang="zh-CN" dirty="0"/>
              <a:t>u-boot</a:t>
            </a:r>
            <a:r>
              <a:rPr lang="zh-CN" altLang="en-US" dirty="0"/>
              <a:t>在启动阶段就可以运行</a:t>
            </a:r>
            <a:r>
              <a:rPr lang="en-US" altLang="zh-CN" dirty="0"/>
              <a:t>ping</a:t>
            </a:r>
            <a:r>
              <a:rPr lang="zh-CN" altLang="en-US" dirty="0"/>
              <a:t>，</a:t>
            </a:r>
            <a:r>
              <a:rPr lang="en-US" altLang="zh-CN" dirty="0"/>
              <a:t>ftp</a:t>
            </a:r>
            <a:r>
              <a:rPr lang="zh-CN" altLang="en-US" dirty="0"/>
              <a:t>等协议，刷入</a:t>
            </a:r>
            <a:r>
              <a:rPr lang="en-US" altLang="zh-CN" dirty="0"/>
              <a:t>Linux</a:t>
            </a:r>
            <a:r>
              <a:rPr lang="zh-CN" altLang="en-US" dirty="0"/>
              <a:t>发行版后，所有硬件都能正常工作。</a:t>
            </a:r>
            <a:endParaRPr lang="en-US" altLang="zh-CN" dirty="0"/>
          </a:p>
          <a:p>
            <a:r>
              <a:rPr lang="zh-CN" altLang="en-US" dirty="0"/>
              <a:t>如果时钟寄存器配置太多，那么我可以通过</a:t>
            </a:r>
            <a:r>
              <a:rPr lang="en-US" altLang="zh-CN" dirty="0" err="1"/>
              <a:t>devmem</a:t>
            </a:r>
            <a:r>
              <a:rPr lang="zh-CN" altLang="en-US" dirty="0"/>
              <a:t>，</a:t>
            </a:r>
            <a:r>
              <a:rPr lang="en-US" altLang="zh-CN" dirty="0"/>
              <a:t>md</a:t>
            </a:r>
            <a:r>
              <a:rPr lang="zh-CN" altLang="en-US" dirty="0"/>
              <a:t>等命令直接访问内存，查看系统启动后的值。</a:t>
            </a:r>
            <a:endParaRPr lang="en-US" altLang="zh-CN" dirty="0"/>
          </a:p>
          <a:p>
            <a:r>
              <a:rPr lang="en-CN" dirty="0"/>
              <a:t>如果Linux代码结构太复杂</a:t>
            </a:r>
            <a:r>
              <a:rPr lang="zh-CN" altLang="en-US" dirty="0"/>
              <a:t>，那我就从</a:t>
            </a:r>
            <a:r>
              <a:rPr lang="en-US" altLang="zh-CN" dirty="0"/>
              <a:t>u-boot</a:t>
            </a:r>
            <a:r>
              <a:rPr lang="zh-CN" altLang="en-US" dirty="0"/>
              <a:t>开始一个节点一个节点的打通验证。</a:t>
            </a:r>
            <a:endParaRPr lang="en-US" altLang="zh-CN" dirty="0"/>
          </a:p>
          <a:p>
            <a:r>
              <a:rPr lang="zh-CN" altLang="en-US" dirty="0"/>
              <a:t>如果时钟</a:t>
            </a:r>
            <a:r>
              <a:rPr lang="en-US" altLang="zh-CN" dirty="0"/>
              <a:t>/</a:t>
            </a:r>
            <a:r>
              <a:rPr lang="zh-CN" altLang="en-US" dirty="0"/>
              <a:t>寄存器初始化有依赖顺序，那么我就自己编译</a:t>
            </a:r>
            <a:r>
              <a:rPr lang="en-US" altLang="zh-CN" dirty="0"/>
              <a:t>u-boot</a:t>
            </a:r>
            <a:r>
              <a:rPr lang="zh-CN" altLang="en-US" dirty="0"/>
              <a:t>，在每个关键节点加入日志打印，查看寄存器前后变化。</a:t>
            </a:r>
            <a:endParaRPr lang="en-US" altLang="zh-CN" dirty="0"/>
          </a:p>
          <a:p>
            <a:endParaRPr lang="en-US" altLang="zh-CN" dirty="0"/>
          </a:p>
          <a:p>
            <a:r>
              <a:rPr lang="en-US" altLang="zh-CN" dirty="0"/>
              <a:t>AI</a:t>
            </a:r>
            <a:r>
              <a:rPr lang="zh-CN" altLang="en-US" dirty="0"/>
              <a:t>此时已经不能给出任何方向上的有价值意见。那就让我来主导整个工作，</a:t>
            </a:r>
            <a:r>
              <a:rPr lang="en-US" altLang="zh-CN" dirty="0"/>
              <a:t>AI</a:t>
            </a:r>
            <a:r>
              <a:rPr lang="zh-CN" altLang="en-US" dirty="0"/>
              <a:t>来辅助我快速验证。</a:t>
            </a:r>
            <a:endParaRPr lang="en-US" altLang="zh-CN" dirty="0"/>
          </a:p>
          <a:p>
            <a:r>
              <a:rPr lang="zh-CN" altLang="en-US" dirty="0"/>
              <a:t>解释时钟用途，猜测依赖关系。</a:t>
            </a:r>
            <a:endParaRPr lang="en-US" altLang="zh-CN" dirty="0"/>
          </a:p>
          <a:p>
            <a:r>
              <a:rPr lang="en-US" altLang="zh-CN" dirty="0"/>
              <a:t>C</a:t>
            </a:r>
            <a:r>
              <a:rPr lang="zh-CN" altLang="en-US" dirty="0"/>
              <a:t>代码补全，理解</a:t>
            </a:r>
            <a:r>
              <a:rPr lang="en-US" altLang="zh-CN" dirty="0"/>
              <a:t>C</a:t>
            </a:r>
            <a:r>
              <a:rPr lang="zh-CN" altLang="en-US" dirty="0"/>
              <a:t>语言宏编译错误并修正，寄存器太多，编写</a:t>
            </a:r>
            <a:r>
              <a:rPr lang="en-US" altLang="zh-CN" dirty="0"/>
              <a:t>shell/python</a:t>
            </a:r>
            <a:r>
              <a:rPr lang="zh-CN" altLang="en-US" dirty="0"/>
              <a:t>脚本全部</a:t>
            </a:r>
            <a:r>
              <a:rPr lang="en-US" altLang="zh-CN" dirty="0"/>
              <a:t>dump</a:t>
            </a:r>
            <a:r>
              <a:rPr lang="zh-CN" altLang="en-US" dirty="0"/>
              <a:t>出来，根据</a:t>
            </a:r>
            <a:r>
              <a:rPr lang="en-US" altLang="zh-CN" dirty="0"/>
              <a:t>Linux</a:t>
            </a:r>
            <a:r>
              <a:rPr lang="zh-CN" altLang="en-US" dirty="0"/>
              <a:t>源码中头文件定义一一反查。</a:t>
            </a:r>
            <a:endParaRPr lang="en-US" altLang="zh-CN" dirty="0"/>
          </a:p>
          <a:p>
            <a:endParaRPr lang="en-US" altLang="zh-CN" dirty="0"/>
          </a:p>
          <a:p>
            <a:r>
              <a:rPr lang="zh-CN" altLang="en-US" dirty="0"/>
              <a:t>过去为什么不行？时钟启动有顺序，寄存器的每个位代表不同含义，不按顺序启动可能无效，错误的值也可能会损坏硬件。</a:t>
            </a:r>
            <a:endParaRPr lang="en-US" altLang="zh-CN" dirty="0"/>
          </a:p>
          <a:p>
            <a:endParaRPr lang="en-US" altLang="zh-CN" dirty="0"/>
          </a:p>
          <a:p>
            <a:r>
              <a:rPr lang="en-US" altLang="zh-CN" dirty="0"/>
              <a:t>Reset</a:t>
            </a:r>
            <a:r>
              <a:rPr lang="zh-CN" altLang="en-US" dirty="0"/>
              <a:t>序列，</a:t>
            </a:r>
            <a:r>
              <a:rPr lang="en-US" altLang="zh-CN" dirty="0"/>
              <a:t>vf2</a:t>
            </a:r>
            <a:r>
              <a:rPr lang="zh-CN" altLang="en-US" dirty="0"/>
              <a:t>板载</a:t>
            </a:r>
            <a:r>
              <a:rPr lang="en-US" altLang="zh-CN" dirty="0"/>
              <a:t>2</a:t>
            </a:r>
            <a:r>
              <a:rPr lang="zh-CN" altLang="en-US" dirty="0"/>
              <a:t>个</a:t>
            </a:r>
            <a:r>
              <a:rPr lang="en-US" altLang="zh-CN" dirty="0"/>
              <a:t>eth</a:t>
            </a:r>
            <a:r>
              <a:rPr lang="zh-CN" altLang="en-US" dirty="0"/>
              <a:t>，使用不同的时钟总线初始化，有些位于</a:t>
            </a:r>
            <a:r>
              <a:rPr lang="en-US" altLang="zh-CN" dirty="0" err="1"/>
              <a:t>syscrg</a:t>
            </a:r>
            <a:r>
              <a:rPr lang="zh-CN" altLang="en-US" dirty="0"/>
              <a:t>，有些位于</a:t>
            </a:r>
            <a:r>
              <a:rPr lang="en-US" altLang="zh-CN" dirty="0" err="1"/>
              <a:t>aoncrg</a:t>
            </a:r>
            <a:r>
              <a:rPr lang="zh-CN" altLang="en-US" dirty="0"/>
              <a:t>，</a:t>
            </a:r>
            <a:r>
              <a:rPr lang="en-US" altLang="zh-CN" dirty="0"/>
              <a:t>reset</a:t>
            </a:r>
            <a:r>
              <a:rPr lang="zh-CN" altLang="en-US" dirty="0"/>
              <a:t>顺序也不一样。</a:t>
            </a:r>
            <a:endParaRPr lang="en-US" altLang="zh-CN" dirty="0"/>
          </a:p>
          <a:p>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17</a:t>
            </a:fld>
            <a:endParaRPr lang="en-CN"/>
          </a:p>
        </p:txBody>
      </p:sp>
    </p:spTree>
    <p:extLst>
      <p:ext uri="{BB962C8B-B14F-4D97-AF65-F5344CB8AC3E}">
        <p14:creationId xmlns:p14="http://schemas.microsoft.com/office/powerpoint/2010/main" val="8652064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时钟初始化搞定以后</a:t>
            </a:r>
            <a:r>
              <a:rPr lang="zh-CN" altLang="en-US" dirty="0"/>
              <a:t>，网卡已经能在启动时大概率收到</a:t>
            </a:r>
            <a:r>
              <a:rPr lang="en-US" altLang="zh-CN" dirty="0"/>
              <a:t>1-2</a:t>
            </a:r>
            <a:r>
              <a:rPr lang="zh-CN" altLang="en-US" dirty="0"/>
              <a:t>个包了，但是</a:t>
            </a:r>
            <a:r>
              <a:rPr lang="en-US" altLang="zh-CN" dirty="0"/>
              <a:t>……</a:t>
            </a:r>
            <a:r>
              <a:rPr lang="zh-CN" altLang="en-US" dirty="0"/>
              <a:t>为什么只能大概率收</a:t>
            </a:r>
            <a:r>
              <a:rPr lang="en-US" altLang="zh-CN" dirty="0"/>
              <a:t>1-2</a:t>
            </a:r>
            <a:r>
              <a:rPr lang="zh-CN" altLang="en-US" dirty="0"/>
              <a:t>个包？</a:t>
            </a:r>
            <a:endParaRPr lang="en-US" altLang="zh-CN" dirty="0"/>
          </a:p>
          <a:p>
            <a:r>
              <a:rPr lang="zh-CN" altLang="en-US" dirty="0"/>
              <a:t>那里还有不对的地方？</a:t>
            </a:r>
            <a:endParaRPr lang="en-US" altLang="zh-CN" dirty="0"/>
          </a:p>
          <a:p>
            <a:endParaRPr lang="en-US" dirty="0"/>
          </a:p>
          <a:p>
            <a:r>
              <a:rPr lang="zh-CN" altLang="en-US" dirty="0"/>
              <a:t>当我仔细</a:t>
            </a:r>
            <a:r>
              <a:rPr lang="zh-CN" altLang="en-CN" dirty="0"/>
              <a:t>逐行</a:t>
            </a:r>
            <a:r>
              <a:rPr lang="zh-CN" altLang="en-US" dirty="0"/>
              <a:t>对比我的实现（</a:t>
            </a:r>
            <a:r>
              <a:rPr lang="en-US" altLang="zh-CN" dirty="0"/>
              <a:t>AI</a:t>
            </a:r>
            <a:r>
              <a:rPr lang="zh-CN" altLang="en-US" dirty="0"/>
              <a:t>生成）与</a:t>
            </a:r>
            <a:r>
              <a:rPr lang="en-US" altLang="zh-CN" dirty="0"/>
              <a:t>u-boot</a:t>
            </a:r>
            <a:r>
              <a:rPr lang="zh-CN" altLang="en-US" dirty="0"/>
              <a:t>的代码后。我发现了更多差异</a:t>
            </a:r>
            <a:endParaRPr lang="en-US" altLang="zh-CN" dirty="0"/>
          </a:p>
          <a:p>
            <a:endParaRPr lang="en-US" dirty="0"/>
          </a:p>
          <a:p>
            <a:r>
              <a:rPr lang="zh-CN" altLang="en-US" dirty="0"/>
              <a:t>网卡初始化（寄存器写入）要遵循一个顺序：</a:t>
            </a:r>
            <a:endParaRPr lang="en-US" altLang="zh-CN" dirty="0"/>
          </a:p>
          <a:p>
            <a:r>
              <a:rPr lang="zh-CN" altLang="en-US" dirty="0"/>
              <a:t>最简单的例子，</a:t>
            </a:r>
            <a:r>
              <a:rPr lang="en-US" altLang="zh-CN" dirty="0" err="1"/>
              <a:t>tx</a:t>
            </a:r>
            <a:r>
              <a:rPr lang="zh-CN" altLang="en-US" dirty="0"/>
              <a:t>启用可以在</a:t>
            </a:r>
            <a:r>
              <a:rPr lang="en-US" altLang="zh-CN" dirty="0" err="1"/>
              <a:t>tx</a:t>
            </a:r>
            <a:r>
              <a:rPr lang="zh-CN" altLang="en-US" dirty="0"/>
              <a:t> </a:t>
            </a:r>
            <a:r>
              <a:rPr lang="en-US" altLang="zh-CN" dirty="0"/>
              <a:t>ring</a:t>
            </a:r>
            <a:r>
              <a:rPr lang="zh-CN" altLang="en-US" dirty="0"/>
              <a:t>初始化完成后的任意时间，但是</a:t>
            </a:r>
            <a:r>
              <a:rPr lang="en-US" altLang="zh-CN" dirty="0" err="1"/>
              <a:t>rx</a:t>
            </a:r>
            <a:r>
              <a:rPr lang="zh-CN" altLang="en-US" dirty="0"/>
              <a:t>启用需要在网卡全部启动完成后，最后启用。</a:t>
            </a:r>
            <a:endParaRPr lang="en-US" altLang="zh-CN" dirty="0"/>
          </a:p>
          <a:p>
            <a:r>
              <a:rPr lang="zh-CN" altLang="en-US" dirty="0"/>
              <a:t>而</a:t>
            </a:r>
            <a:r>
              <a:rPr lang="en-US" altLang="zh-CN" dirty="0"/>
              <a:t>PHY</a:t>
            </a:r>
            <a:r>
              <a:rPr lang="zh-CN" altLang="en-US" dirty="0"/>
              <a:t>芯片初始化，则又是全新的知识领域。</a:t>
            </a:r>
            <a:endParaRPr lang="en-US" dirty="0"/>
          </a:p>
          <a:p>
            <a:r>
              <a:rPr lang="en-US" altLang="zh-CN" dirty="0"/>
              <a:t>MTL</a:t>
            </a:r>
            <a:r>
              <a:rPr lang="zh-CN" altLang="en-US" dirty="0"/>
              <a:t>，</a:t>
            </a:r>
            <a:r>
              <a:rPr lang="en-US" altLang="zh-CN" dirty="0"/>
              <a:t>DMA</a:t>
            </a:r>
            <a:r>
              <a:rPr lang="zh-CN" altLang="en-US" dirty="0"/>
              <a:t>，网卡自己的工作模式，包过滤等配置</a:t>
            </a:r>
            <a:endParaRPr lang="en-US" altLang="zh-CN" dirty="0"/>
          </a:p>
          <a:p>
            <a:endParaRPr lang="en-US" dirty="0"/>
          </a:p>
          <a:p>
            <a:r>
              <a:rPr lang="en-US" altLang="zh-CN" dirty="0"/>
              <a:t>descriptor</a:t>
            </a:r>
            <a:r>
              <a:rPr lang="zh-CN" altLang="en-US" dirty="0"/>
              <a:t>的地址需要对齐</a:t>
            </a:r>
            <a:endParaRPr lang="en-US" altLang="zh-CN" dirty="0"/>
          </a:p>
          <a:p>
            <a:endParaRPr lang="en-US" altLang="zh-CN" dirty="0"/>
          </a:p>
          <a:p>
            <a:r>
              <a:rPr lang="zh-CN" altLang="en-US" dirty="0"/>
              <a:t>缓存刷新，</a:t>
            </a:r>
            <a:r>
              <a:rPr lang="en-US" altLang="zh-CN" dirty="0"/>
              <a:t>AI</a:t>
            </a:r>
            <a:r>
              <a:rPr lang="zh-CN" altLang="en-US" dirty="0"/>
              <a:t>在这件事上浪费了我非常多的时间，实际上</a:t>
            </a:r>
            <a:r>
              <a:rPr lang="en-US" altLang="zh-CN" dirty="0"/>
              <a:t>JH7110</a:t>
            </a:r>
            <a:r>
              <a:rPr lang="zh-CN" altLang="en-US" dirty="0"/>
              <a:t>（</a:t>
            </a:r>
            <a:r>
              <a:rPr lang="en-US" altLang="zh-CN" dirty="0"/>
              <a:t>u74</a:t>
            </a:r>
            <a:r>
              <a:rPr lang="zh-CN" altLang="en-US" dirty="0"/>
              <a:t>）平台上不需要手动刷新缓存。</a:t>
            </a:r>
            <a:endParaRPr lang="en-US" altLang="zh-CN" dirty="0"/>
          </a:p>
          <a:p>
            <a:r>
              <a:rPr lang="zh-CN" altLang="en-US" dirty="0"/>
              <a:t>如何发现的？我在</a:t>
            </a:r>
            <a:r>
              <a:rPr lang="en-US" altLang="zh-CN" dirty="0"/>
              <a:t>u-boot</a:t>
            </a:r>
            <a:r>
              <a:rPr lang="zh-CN" altLang="en-US" dirty="0"/>
              <a:t>代码关于</a:t>
            </a:r>
            <a:r>
              <a:rPr lang="en-US" altLang="zh-CN" dirty="0"/>
              <a:t>cache</a:t>
            </a:r>
            <a:r>
              <a:rPr lang="zh-CN" altLang="en-US" dirty="0"/>
              <a:t> </a:t>
            </a:r>
            <a:r>
              <a:rPr lang="en-US" altLang="zh-CN" dirty="0"/>
              <a:t>invalid/flush</a:t>
            </a:r>
            <a:r>
              <a:rPr lang="zh-CN" altLang="en-US" dirty="0"/>
              <a:t>的函数都插入了日志打印，确认在</a:t>
            </a:r>
            <a:r>
              <a:rPr lang="en-US" altLang="zh-CN" dirty="0"/>
              <a:t>jh7110</a:t>
            </a:r>
            <a:r>
              <a:rPr lang="zh-CN" altLang="en-US" dirty="0"/>
              <a:t>平台上不会走到任何</a:t>
            </a:r>
            <a:r>
              <a:rPr lang="en-US" altLang="zh-CN" dirty="0"/>
              <a:t>cache</a:t>
            </a:r>
            <a:r>
              <a:rPr lang="zh-CN" altLang="en-US" dirty="0"/>
              <a:t> </a:t>
            </a:r>
            <a:r>
              <a:rPr lang="en-US" altLang="zh-CN" dirty="0"/>
              <a:t>invalid/flush</a:t>
            </a:r>
            <a:r>
              <a:rPr lang="zh-CN" altLang="en-US" dirty="0"/>
              <a:t>代码，所有实现都是空函数。</a:t>
            </a:r>
            <a:endParaRPr lang="en-US" altLang="zh-CN" dirty="0"/>
          </a:p>
          <a:p>
            <a:endParaRPr lang="en-CN" dirty="0"/>
          </a:p>
          <a:p>
            <a:r>
              <a:rPr lang="en-CN" dirty="0"/>
              <a:t>DMA地址</a:t>
            </a:r>
            <a:r>
              <a:rPr lang="zh-CN" altLang="en-US" dirty="0"/>
              <a:t>，需要总线地址，而不是虚拟地址。</a:t>
            </a:r>
            <a:endParaRPr lang="en-US" altLang="zh-CN" dirty="0"/>
          </a:p>
          <a:p>
            <a:r>
              <a:rPr lang="zh-CN" altLang="en-US" dirty="0"/>
              <a:t>最重要的是，</a:t>
            </a:r>
            <a:r>
              <a:rPr lang="en-US" altLang="zh-CN" dirty="0"/>
              <a:t>DMA</a:t>
            </a:r>
            <a:r>
              <a:rPr lang="zh-CN" altLang="en-US" dirty="0"/>
              <a:t>内存页表需要</a:t>
            </a:r>
            <a:r>
              <a:rPr lang="en-US" altLang="zh-CN" dirty="0"/>
              <a:t>no-cache</a:t>
            </a:r>
            <a:r>
              <a:rPr lang="zh-CN" altLang="en-US" dirty="0"/>
              <a:t>。</a:t>
            </a:r>
            <a:r>
              <a:rPr lang="en-US" altLang="zh-CN" dirty="0"/>
              <a:t>https://five-</a:t>
            </a:r>
            <a:r>
              <a:rPr lang="en-US" altLang="zh-CN" dirty="0" err="1"/>
              <a:t>embeddev.com</a:t>
            </a:r>
            <a:r>
              <a:rPr lang="en-US" altLang="zh-CN" dirty="0"/>
              <a:t>/</a:t>
            </a:r>
            <a:r>
              <a:rPr lang="en-US" altLang="zh-CN" dirty="0" err="1"/>
              <a:t>riscv</a:t>
            </a:r>
            <a:r>
              <a:rPr lang="en-US" altLang="zh-CN" dirty="0"/>
              <a:t>-</a:t>
            </a:r>
            <a:r>
              <a:rPr lang="en-US" altLang="zh-CN" dirty="0" err="1"/>
              <a:t>priv</a:t>
            </a:r>
            <a:r>
              <a:rPr lang="en-US" altLang="zh-CN" dirty="0"/>
              <a:t>-isa-manual/Priv-v1.12/</a:t>
            </a:r>
            <a:r>
              <a:rPr lang="en-US" altLang="zh-CN" dirty="0" err="1"/>
              <a:t>supervisor.html</a:t>
            </a:r>
            <a:r>
              <a:rPr lang="en-US" altLang="zh-CN" dirty="0"/>
              <a:t>#</a:t>
            </a:r>
          </a:p>
          <a:p>
            <a:endParaRPr lang="en-US" dirty="0"/>
          </a:p>
        </p:txBody>
      </p:sp>
      <p:sp>
        <p:nvSpPr>
          <p:cNvPr id="4" name="Slide Number Placeholder 3"/>
          <p:cNvSpPr>
            <a:spLocks noGrp="1"/>
          </p:cNvSpPr>
          <p:nvPr>
            <p:ph type="sldNum" sz="quarter" idx="5"/>
          </p:nvPr>
        </p:nvSpPr>
        <p:spPr/>
        <p:txBody>
          <a:bodyPr/>
          <a:lstStyle/>
          <a:p>
            <a:fld id="{18C998A2-23E2-C744-B707-F662DDDB72E1}" type="slidenum">
              <a:rPr lang="en-CN" smtClean="0"/>
              <a:t>18</a:t>
            </a:fld>
            <a:endParaRPr lang="en-CN"/>
          </a:p>
        </p:txBody>
      </p:sp>
    </p:spTree>
    <p:extLst>
      <p:ext uri="{BB962C8B-B14F-4D97-AF65-F5344CB8AC3E}">
        <p14:creationId xmlns:p14="http://schemas.microsoft.com/office/powerpoint/2010/main" val="19081686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完成这一步以后</a:t>
            </a:r>
            <a:r>
              <a:rPr lang="zh-CN" altLang="en-US" dirty="0"/>
              <a:t>，我的网卡终于能稳定工作了，</a:t>
            </a:r>
            <a:r>
              <a:rPr lang="zh-CN" altLang="en-CN" dirty="0"/>
              <a:t>稳定收发</a:t>
            </a:r>
            <a:r>
              <a:rPr lang="zh-CN" altLang="en-US" dirty="0"/>
              <a:t>包。</a:t>
            </a:r>
            <a:endParaRPr lang="en-US" altLang="zh-CN" dirty="0"/>
          </a:p>
          <a:p>
            <a:r>
              <a:rPr lang="zh-CN" altLang="en-US" dirty="0"/>
              <a:t>那么结束了吗？</a:t>
            </a:r>
            <a:endParaRPr lang="en-US" altLang="zh-CN" dirty="0"/>
          </a:p>
          <a:p>
            <a:endParaRPr lang="en-CN" dirty="0"/>
          </a:p>
          <a:p>
            <a:r>
              <a:rPr lang="en-CN" dirty="0"/>
              <a:t>不</a:t>
            </a:r>
            <a:r>
              <a:rPr lang="zh-CN" altLang="en-US" dirty="0"/>
              <a:t>，还没有</a:t>
            </a:r>
            <a:endParaRPr lang="en-US" altLang="zh-CN" dirty="0"/>
          </a:p>
          <a:p>
            <a:endParaRPr lang="en-US" dirty="0"/>
          </a:p>
          <a:p>
            <a:r>
              <a:rPr lang="zh-CN" altLang="en-US" dirty="0"/>
              <a:t>我的目标是，中断驱动的</a:t>
            </a:r>
            <a:r>
              <a:rPr lang="zh-CN" altLang="en-CN" dirty="0"/>
              <a:t>异步</a:t>
            </a:r>
            <a:r>
              <a:rPr lang="zh-CN" altLang="en-US" dirty="0"/>
              <a:t>网络。</a:t>
            </a:r>
            <a:endParaRPr lang="en-US" altLang="zh-CN" dirty="0"/>
          </a:p>
          <a:p>
            <a:endParaRPr lang="en-US" dirty="0"/>
          </a:p>
          <a:p>
            <a:endParaRPr lang="en-US" altLang="zh-CN" dirty="0"/>
          </a:p>
          <a:p>
            <a:r>
              <a:rPr lang="en-US" dirty="0" err="1"/>
              <a:t>虽然厂家工程师说</a:t>
            </a:r>
            <a:r>
              <a:rPr lang="en-CN" dirty="0"/>
              <a:t>PHY芯片的中断引脚没有焊到板子上</a:t>
            </a:r>
            <a:r>
              <a:rPr lang="zh-CN" altLang="en-US" dirty="0"/>
              <a:t>，但我依然</a:t>
            </a:r>
            <a:r>
              <a:rPr lang="zh-CN" altLang="en-CN" dirty="0"/>
              <a:t>活要见人</a:t>
            </a:r>
            <a:r>
              <a:rPr lang="zh-CN" altLang="en-US" dirty="0"/>
              <a:t>，死要见尸。</a:t>
            </a:r>
            <a:endParaRPr lang="en-US" altLang="zh-CN" dirty="0"/>
          </a:p>
          <a:p>
            <a:endParaRPr lang="en-US" dirty="0"/>
          </a:p>
          <a:p>
            <a:r>
              <a:rPr lang="zh-CN" altLang="en-US" dirty="0"/>
              <a:t>我要亲手确认这件事：</a:t>
            </a:r>
            <a:endParaRPr lang="en-US" altLang="zh-CN" dirty="0"/>
          </a:p>
          <a:p>
            <a:r>
              <a:rPr lang="en-US" dirty="0" err="1"/>
              <a:t>因为我在Linux系统中能看到网卡irq计数一直在往上累加</a:t>
            </a:r>
            <a:r>
              <a:rPr lang="zh-CN" altLang="en-US" dirty="0"/>
              <a:t>，我相信它是能正常工作的。</a:t>
            </a:r>
            <a:endParaRPr lang="en-US" altLang="zh-CN" dirty="0"/>
          </a:p>
          <a:p>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19</a:t>
            </a:fld>
            <a:endParaRPr lang="en-CN"/>
          </a:p>
        </p:txBody>
      </p:sp>
    </p:spTree>
    <p:extLst>
      <p:ext uri="{BB962C8B-B14F-4D97-AF65-F5344CB8AC3E}">
        <p14:creationId xmlns:p14="http://schemas.microsoft.com/office/powerpoint/2010/main" val="15381840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我叫明扬</a:t>
            </a:r>
            <a:r>
              <a:rPr lang="zh-CN" altLang="en-US" dirty="0"/>
              <a:t>，工作有</a:t>
            </a:r>
            <a:r>
              <a:rPr lang="en-US" altLang="zh-CN" dirty="0"/>
              <a:t>13</a:t>
            </a:r>
            <a:r>
              <a:rPr lang="zh-CN" altLang="en-US" dirty="0"/>
              <a:t>年了</a:t>
            </a:r>
            <a:endParaRPr lang="en-US" altLang="zh-CN" dirty="0"/>
          </a:p>
          <a:p>
            <a:r>
              <a:rPr lang="zh-CN" altLang="en-US" dirty="0"/>
              <a:t>是一名资深</a:t>
            </a:r>
            <a:r>
              <a:rPr lang="en-US" altLang="zh-CN" dirty="0"/>
              <a:t>Scala/Rust</a:t>
            </a:r>
            <a:r>
              <a:rPr lang="zh-CN" altLang="en-US" dirty="0"/>
              <a:t>开发工程师，系统架构师，</a:t>
            </a:r>
            <a:r>
              <a:rPr lang="en-US" altLang="zh-CN" dirty="0"/>
              <a:t>CTO</a:t>
            </a:r>
            <a:r>
              <a:rPr lang="zh-CN" altLang="en-US" dirty="0"/>
              <a:t>，但我更喜欢称自己为全栈工程师。</a:t>
            </a:r>
            <a:endParaRPr lang="en-US" altLang="zh-CN" dirty="0"/>
          </a:p>
          <a:p>
            <a:r>
              <a:rPr lang="zh-CN" altLang="en-US" dirty="0"/>
              <a:t>精通多门编程语言</a:t>
            </a:r>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2</a:t>
            </a:fld>
            <a:endParaRPr lang="en-CN"/>
          </a:p>
        </p:txBody>
      </p:sp>
    </p:spTree>
    <p:extLst>
      <p:ext uri="{BB962C8B-B14F-4D97-AF65-F5344CB8AC3E}">
        <p14:creationId xmlns:p14="http://schemas.microsoft.com/office/powerpoint/2010/main" val="3363245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CN" dirty="0"/>
              <a:t>但是</a:t>
            </a:r>
            <a:r>
              <a:rPr lang="zh-CN" altLang="en-US" dirty="0"/>
              <a:t>，网卡还是没有任何中断信号发出。为什么？</a:t>
            </a:r>
            <a:endParaRPr lang="en-US" altLang="zh-CN" dirty="0"/>
          </a:p>
          <a:p>
            <a:endParaRPr lang="en-US" dirty="0"/>
          </a:p>
          <a:p>
            <a:r>
              <a:rPr lang="zh-CN" altLang="en-US" dirty="0"/>
              <a:t>难道厂家工程师说的是对的？</a:t>
            </a:r>
            <a:endParaRPr lang="en-US" altLang="zh-CN" dirty="0"/>
          </a:p>
          <a:p>
            <a:endParaRPr lang="en-US" dirty="0"/>
          </a:p>
          <a:p>
            <a:r>
              <a:rPr lang="zh-CN" altLang="en-US" dirty="0"/>
              <a:t>那么让我来验证一下</a:t>
            </a:r>
            <a:r>
              <a:rPr lang="en-US" altLang="zh-CN" dirty="0"/>
              <a:t>PLIC</a:t>
            </a:r>
            <a:r>
              <a:rPr lang="zh-CN" altLang="en-US" dirty="0"/>
              <a:t>是否真的在工作吧</a:t>
            </a:r>
            <a:endParaRPr lang="en-US" altLang="zh-CN" dirty="0"/>
          </a:p>
          <a:p>
            <a:endParaRPr lang="en-US" dirty="0"/>
          </a:p>
          <a:p>
            <a:pPr marL="228600" indent="-228600">
              <a:buAutoNum type="arabicPeriod"/>
            </a:pPr>
            <a:r>
              <a:rPr lang="en-US" altLang="zh-CN" dirty="0"/>
              <a:t>PLIC</a:t>
            </a:r>
            <a:r>
              <a:rPr lang="zh-CN" altLang="en-US" dirty="0"/>
              <a:t>是否还需要额外的时钟才能运行？</a:t>
            </a:r>
            <a:r>
              <a:rPr lang="zh-CN" altLang="en-CN" dirty="0"/>
              <a:t>否</a:t>
            </a:r>
            <a:endParaRPr lang="en-US" altLang="zh-CN" dirty="0"/>
          </a:p>
          <a:p>
            <a:pPr marL="228600" indent="-228600">
              <a:buAutoNum type="arabicPeriod"/>
            </a:pPr>
            <a:r>
              <a:rPr lang="en-US" altLang="zh-CN" dirty="0"/>
              <a:t>PLIC</a:t>
            </a:r>
            <a:r>
              <a:rPr lang="zh-CN" altLang="en-US" dirty="0"/>
              <a:t>对寄存器写入是否有响应？是</a:t>
            </a:r>
            <a:endParaRPr lang="en-US" altLang="zh-CN" dirty="0"/>
          </a:p>
          <a:p>
            <a:pPr marL="228600" indent="-228600">
              <a:buAutoNum type="arabicPeriod"/>
            </a:pPr>
            <a:r>
              <a:rPr lang="en-US" altLang="zh-CN" dirty="0"/>
              <a:t>PLIC</a:t>
            </a:r>
            <a:r>
              <a:rPr lang="zh-CN" altLang="en-US" dirty="0"/>
              <a:t>是否对外设有响应？否</a:t>
            </a:r>
            <a:endParaRPr lang="en-US" altLang="zh-CN" dirty="0"/>
          </a:p>
          <a:p>
            <a:pPr marL="685800" lvl="1" indent="-228600">
              <a:buAutoNum type="arabicPeriod"/>
            </a:pPr>
            <a:r>
              <a:rPr lang="zh-CN" altLang="en-US" dirty="0"/>
              <a:t>为什么？</a:t>
            </a:r>
            <a:endParaRPr lang="en-US" altLang="zh-CN" dirty="0"/>
          </a:p>
          <a:p>
            <a:pPr marL="685800" lvl="1" indent="-228600">
              <a:buAutoNum type="arabicPeriod"/>
            </a:pPr>
            <a:r>
              <a:rPr lang="en-US" altLang="zh-CN" dirty="0"/>
              <a:t>Linux</a:t>
            </a:r>
            <a:r>
              <a:rPr lang="zh-CN" altLang="en-US" dirty="0"/>
              <a:t>系统默认</a:t>
            </a:r>
            <a:r>
              <a:rPr lang="en-US" altLang="zh-CN" dirty="0"/>
              <a:t>M</a:t>
            </a:r>
            <a:r>
              <a:rPr lang="zh-CN" altLang="en-US" dirty="0"/>
              <a:t>态中断被转发到</a:t>
            </a:r>
            <a:r>
              <a:rPr lang="en-US" altLang="zh-CN" dirty="0"/>
              <a:t>S</a:t>
            </a:r>
            <a:r>
              <a:rPr lang="zh-CN" altLang="en-US" dirty="0"/>
              <a:t>态处理，通过</a:t>
            </a:r>
            <a:r>
              <a:rPr lang="en-US" altLang="zh-CN" dirty="0" err="1"/>
              <a:t>devmem</a:t>
            </a:r>
            <a:r>
              <a:rPr lang="zh-CN" altLang="en-US" dirty="0"/>
              <a:t>发现的</a:t>
            </a:r>
            <a:endParaRPr lang="en-US" altLang="zh-CN"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dirty="0" err="1"/>
              <a:t>OpenSBI</a:t>
            </a:r>
            <a:r>
              <a:rPr lang="zh-CN" altLang="en-US" dirty="0"/>
              <a:t>的代码也验证了这一点 </a:t>
            </a:r>
            <a:r>
              <a:rPr lang="en-US" dirty="0" err="1"/>
              <a:t>Miedeleg</a:t>
            </a:r>
            <a:r>
              <a:rPr lang="zh-CN" altLang="en-US" dirty="0"/>
              <a:t> </a:t>
            </a:r>
            <a:r>
              <a:rPr lang="en-US" altLang="zh-CN" dirty="0"/>
              <a:t>https://</a:t>
            </a:r>
            <a:r>
              <a:rPr lang="en-US" altLang="zh-CN" dirty="0" err="1"/>
              <a:t>github.com</a:t>
            </a:r>
            <a:r>
              <a:rPr lang="en-US" altLang="zh-CN" dirty="0"/>
              <a:t>/</a:t>
            </a:r>
            <a:r>
              <a:rPr lang="en-US" altLang="zh-CN" dirty="0" err="1"/>
              <a:t>riscv</a:t>
            </a:r>
            <a:r>
              <a:rPr lang="en-US" altLang="zh-CN" dirty="0"/>
              <a:t>-software-</a:t>
            </a:r>
            <a:r>
              <a:rPr lang="en-US" altLang="zh-CN" dirty="0" err="1"/>
              <a:t>src</a:t>
            </a:r>
            <a:r>
              <a:rPr lang="en-US" altLang="zh-CN" dirty="0"/>
              <a:t>/</a:t>
            </a:r>
            <a:r>
              <a:rPr lang="en-US" altLang="zh-CN" dirty="0" err="1"/>
              <a:t>opensbi</a:t>
            </a:r>
            <a:r>
              <a:rPr lang="en-US" altLang="zh-CN" dirty="0"/>
              <a:t>/blob/e10a45752fe77a1e6fc75e254947dadc3db633ec/lib/</a:t>
            </a:r>
            <a:r>
              <a:rPr lang="en-US" altLang="zh-CN" dirty="0" err="1"/>
              <a:t>sbi</a:t>
            </a:r>
            <a:r>
              <a:rPr lang="en-US" altLang="zh-CN" dirty="0"/>
              <a:t>/sbi_hart.c#L214</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拿</a:t>
            </a:r>
            <a:r>
              <a:rPr lang="en-US" altLang="zh-CN" dirty="0"/>
              <a:t>Uart16550</a:t>
            </a:r>
            <a:r>
              <a:rPr lang="zh-CN" altLang="en-US" dirty="0"/>
              <a:t>验证，对键盘输入事件有响应</a:t>
            </a:r>
            <a:endParaRPr lang="en-US" altLang="zh-CN"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altLang="zh-CN" dirty="0"/>
              <a:t>PLIC</a:t>
            </a:r>
            <a:r>
              <a:rPr lang="zh-CN" altLang="en-US" dirty="0"/>
              <a:t>是否收到了来自网卡的中断信号？是！</a:t>
            </a:r>
            <a:r>
              <a:rPr lang="en-US" altLang="zh-CN" dirty="0"/>
              <a:t>🎉</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厂家工程师传递了错误信息</a:t>
            </a:r>
            <a:endParaRPr lang="en-US" altLang="zh-CN"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结束了吗？没有</a:t>
            </a:r>
            <a:endParaRPr lang="en-US" altLang="zh-CN"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网卡一直在重复发送中断信号，甚至没插网线的时候，为什么？</a:t>
            </a:r>
            <a:endParaRPr lang="en-US" altLang="zh-CN"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中断类型区分，</a:t>
            </a:r>
            <a:r>
              <a:rPr lang="en-US" altLang="zh-CN" dirty="0"/>
              <a:t>level</a:t>
            </a:r>
            <a:r>
              <a:rPr lang="zh-CN" altLang="en-US" dirty="0"/>
              <a:t>，</a:t>
            </a:r>
            <a:r>
              <a:rPr lang="en-US" altLang="zh-CN" dirty="0"/>
              <a:t>edge</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有些中断读取清除，有些中断写</a:t>
            </a:r>
            <a:r>
              <a:rPr lang="en-US" altLang="zh-CN" dirty="0"/>
              <a:t>1</a:t>
            </a:r>
            <a:r>
              <a:rPr lang="zh-CN" altLang="en-US" dirty="0"/>
              <a:t>清除</a:t>
            </a:r>
            <a:endParaRPr lang="en-US" altLang="zh-CN"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网卡驱动中相关寄存器设置</a:t>
            </a:r>
            <a:endParaRPr lang="en-US" altLang="zh-CN" dirty="0"/>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网线插拔可以引发中断了，离成功</a:t>
            </a:r>
            <a:r>
              <a:rPr lang="zh-CN" altLang="en-CN" dirty="0"/>
              <a:t>仅一步之遥</a:t>
            </a:r>
            <a:r>
              <a:rPr lang="en-US" altLang="zh-CN" dirty="0"/>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zh-CN" altLang="en-US" dirty="0"/>
              <a:t>但是，数据包到达时依然没有任何中断信号发出</a:t>
            </a:r>
            <a:r>
              <a:rPr lang="en-US" altLang="zh-CN" dirty="0"/>
              <a:t>😢</a:t>
            </a:r>
          </a:p>
          <a:p>
            <a:pPr marL="228600" indent="-228600">
              <a:buAutoNum type="arabicPeriod"/>
            </a:pPr>
            <a:endParaRPr lang="en-US" altLang="zh-CN" dirty="0"/>
          </a:p>
        </p:txBody>
      </p:sp>
      <p:sp>
        <p:nvSpPr>
          <p:cNvPr id="4" name="Slide Number Placeholder 3"/>
          <p:cNvSpPr>
            <a:spLocks noGrp="1"/>
          </p:cNvSpPr>
          <p:nvPr>
            <p:ph type="sldNum" sz="quarter" idx="5"/>
          </p:nvPr>
        </p:nvSpPr>
        <p:spPr/>
        <p:txBody>
          <a:bodyPr/>
          <a:lstStyle/>
          <a:p>
            <a:fld id="{18C998A2-23E2-C744-B707-F662DDDB72E1}" type="slidenum">
              <a:rPr lang="en-CN" smtClean="0"/>
              <a:t>20</a:t>
            </a:fld>
            <a:endParaRPr lang="en-CN"/>
          </a:p>
        </p:txBody>
      </p:sp>
    </p:spTree>
    <p:extLst>
      <p:ext uri="{BB962C8B-B14F-4D97-AF65-F5344CB8AC3E}">
        <p14:creationId xmlns:p14="http://schemas.microsoft.com/office/powerpoint/2010/main" val="705357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我已经反复盯着我的代码看了很久</a:t>
            </a:r>
            <a:r>
              <a:rPr lang="zh-CN" altLang="en-US" dirty="0"/>
              <a:t>，也尝试让</a:t>
            </a:r>
            <a:r>
              <a:rPr lang="en-US" altLang="zh-CN" dirty="0"/>
              <a:t>AI</a:t>
            </a:r>
            <a:r>
              <a:rPr lang="zh-CN" altLang="en-US" dirty="0"/>
              <a:t>帮我理解并寻找为什么无法触发中断的原因，每次</a:t>
            </a:r>
            <a:r>
              <a:rPr lang="en-US" altLang="zh-CN" dirty="0"/>
              <a:t>AI</a:t>
            </a:r>
            <a:r>
              <a:rPr lang="zh-CN" altLang="en-US" dirty="0"/>
              <a:t>都能给出</a:t>
            </a:r>
            <a:r>
              <a:rPr lang="en-US" altLang="zh-CN" dirty="0"/>
              <a:t>5+</a:t>
            </a:r>
            <a:r>
              <a:rPr lang="zh-CN" altLang="en-US" dirty="0"/>
              <a:t>以上的意见，措辞不同但内容又</a:t>
            </a:r>
            <a:r>
              <a:rPr lang="zh-CN" altLang="en-CN" dirty="0"/>
              <a:t>大差不差</a:t>
            </a:r>
            <a:r>
              <a:rPr lang="zh-CN" altLang="en-US" dirty="0"/>
              <a:t>。</a:t>
            </a:r>
            <a:endParaRPr lang="en-US" altLang="zh-CN" dirty="0"/>
          </a:p>
          <a:p>
            <a:r>
              <a:rPr lang="zh-CN" altLang="en-US" dirty="0"/>
              <a:t>每次都给我一些新的方向，让我看到海市蜃楼，但最终又一次一次的破灭。在反复这个过程一星期以后，我决定关掉所有</a:t>
            </a:r>
            <a:r>
              <a:rPr lang="en-US" altLang="zh-CN" dirty="0"/>
              <a:t>AI</a:t>
            </a:r>
            <a:r>
              <a:rPr lang="zh-CN" altLang="en-US" dirty="0"/>
              <a:t>工具，把我的代码放在左边，把</a:t>
            </a:r>
            <a:r>
              <a:rPr lang="en-US" altLang="zh-CN" dirty="0" err="1"/>
              <a:t>freebsd</a:t>
            </a:r>
            <a:r>
              <a:rPr lang="zh-CN" altLang="en-US" dirty="0"/>
              <a:t>的实现放在右边，一个功能一个功能的对比。</a:t>
            </a:r>
            <a:endParaRPr lang="en-US" altLang="zh-CN" dirty="0"/>
          </a:p>
          <a:p>
            <a:r>
              <a:rPr lang="zh-CN" altLang="en-US" dirty="0"/>
              <a:t>最终，我发现了这个。</a:t>
            </a:r>
            <a:endParaRPr lang="en-US" altLang="zh-CN" dirty="0"/>
          </a:p>
          <a:p>
            <a:endParaRPr lang="en-US" dirty="0"/>
          </a:p>
          <a:p>
            <a:r>
              <a:rPr lang="en-US" altLang="zh-CN" dirty="0"/>
              <a:t>IOC</a:t>
            </a:r>
            <a:r>
              <a:rPr lang="zh-CN" altLang="en-US" dirty="0"/>
              <a:t>，是什么？在</a:t>
            </a:r>
            <a:r>
              <a:rPr lang="en-US" altLang="zh-CN" dirty="0"/>
              <a:t>Java</a:t>
            </a:r>
            <a:r>
              <a:rPr lang="zh-CN" altLang="en-US" dirty="0"/>
              <a:t>后端开发中熟悉的缩写，控制反转。出现在内核代码中时却又那么陌生，那么刺眼。我的</a:t>
            </a:r>
            <a:r>
              <a:rPr lang="en-US" altLang="zh-CN" dirty="0"/>
              <a:t>RX</a:t>
            </a:r>
            <a:r>
              <a:rPr lang="zh-CN" altLang="en-US" dirty="0"/>
              <a:t> </a:t>
            </a:r>
            <a:r>
              <a:rPr lang="en-US" altLang="zh-CN" dirty="0"/>
              <a:t>desc</a:t>
            </a:r>
            <a:r>
              <a:rPr lang="zh-CN" altLang="en-US" dirty="0"/>
              <a:t>并没有设置</a:t>
            </a:r>
            <a:r>
              <a:rPr lang="en-US" altLang="zh-CN" dirty="0"/>
              <a:t>IOC</a:t>
            </a:r>
            <a:r>
              <a:rPr lang="zh-CN" altLang="en-US" dirty="0"/>
              <a:t> </a:t>
            </a:r>
            <a:r>
              <a:rPr lang="en-US" altLang="zh-CN" dirty="0"/>
              <a:t>bit</a:t>
            </a:r>
            <a:r>
              <a:rPr lang="zh-CN" altLang="en-US" dirty="0"/>
              <a:t>位，这会是关键差异吗？</a:t>
            </a:r>
            <a:endParaRPr lang="en-US" altLang="zh-CN" dirty="0"/>
          </a:p>
          <a:p>
            <a:r>
              <a:rPr lang="zh-CN" altLang="en-US" dirty="0"/>
              <a:t>我打开</a:t>
            </a:r>
            <a:r>
              <a:rPr lang="en-US" altLang="zh-CN" dirty="0"/>
              <a:t>Google</a:t>
            </a:r>
            <a:r>
              <a:rPr lang="zh-CN" altLang="en-US" dirty="0"/>
              <a:t>搜索</a:t>
            </a:r>
            <a:r>
              <a:rPr lang="en-US" altLang="zh-CN" dirty="0"/>
              <a:t>EQOS_RDES3_IOC</a:t>
            </a:r>
            <a:r>
              <a:rPr lang="zh-CN" altLang="en-US" dirty="0"/>
              <a:t>，搜不到解释。</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我重新打开</a:t>
            </a:r>
            <a:r>
              <a:rPr lang="en-US" altLang="zh-CN" dirty="0"/>
              <a:t>AI</a:t>
            </a:r>
            <a:r>
              <a:rPr lang="zh-CN" altLang="en-US" dirty="0"/>
              <a:t>工具，恢复最后一个会话，问</a:t>
            </a:r>
            <a:r>
              <a:rPr lang="en-US" altLang="zh-CN" dirty="0"/>
              <a:t>IOC</a:t>
            </a:r>
            <a:r>
              <a:rPr lang="zh-CN" altLang="en-US" dirty="0"/>
              <a:t>是什么？</a:t>
            </a:r>
            <a:r>
              <a:rPr lang="en-US" altLang="zh-CN" dirty="0"/>
              <a:t>AI</a:t>
            </a:r>
            <a:r>
              <a:rPr lang="zh-CN" altLang="en-US" dirty="0"/>
              <a:t>告诉我，是</a:t>
            </a:r>
            <a:r>
              <a:rPr lang="en-US" altLang="zh-CN" dirty="0"/>
              <a:t>interrupt on </a:t>
            </a:r>
            <a:r>
              <a:rPr lang="en-US" sz="1200" b="0" i="0" kern="1200" dirty="0" err="1">
                <a:solidFill>
                  <a:schemeClr val="tx1"/>
                </a:solidFill>
                <a:effectLst/>
                <a:latin typeface="+mn-lt"/>
                <a:ea typeface="+mn-ea"/>
                <a:cs typeface="+mn-cs"/>
              </a:rPr>
              <a:t>Complete的缩写</a:t>
            </a:r>
            <a:r>
              <a:rPr lang="zh-CN" altLang="en-US" sz="1200" b="0" i="0" kern="1200" dirty="0">
                <a:solidFill>
                  <a:schemeClr val="tx1"/>
                </a:solidFill>
                <a:effectLst/>
                <a:latin typeface="+mn-lt"/>
                <a:ea typeface="+mn-ea"/>
                <a:cs typeface="+mn-cs"/>
              </a:rPr>
              <a:t>。</a:t>
            </a:r>
            <a:endParaRPr lang="en-US" dirty="0"/>
          </a:p>
          <a:p>
            <a:r>
              <a:rPr lang="en-US" sz="1200" b="0" i="0" kern="1200" dirty="0" err="1">
                <a:solidFill>
                  <a:schemeClr val="tx1"/>
                </a:solidFill>
                <a:effectLst/>
                <a:latin typeface="+mn-lt"/>
                <a:ea typeface="+mn-ea"/>
                <a:cs typeface="+mn-cs"/>
              </a:rPr>
              <a:t>看到这行解释的时候</a:t>
            </a:r>
            <a:r>
              <a:rPr lang="zh-CN" altLang="en-US" sz="1200" b="0" i="0" kern="1200" dirty="0">
                <a:solidFill>
                  <a:schemeClr val="tx1"/>
                </a:solidFill>
                <a:effectLst/>
                <a:latin typeface="+mn-lt"/>
                <a:ea typeface="+mn-ea"/>
                <a:cs typeface="+mn-cs"/>
              </a:rPr>
              <a:t>，我脑子像是被雷劈了一下。</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全通了，我的网卡驱动</a:t>
            </a:r>
            <a:endParaRPr lang="en-US" dirty="0"/>
          </a:p>
        </p:txBody>
      </p:sp>
      <p:sp>
        <p:nvSpPr>
          <p:cNvPr id="4" name="Slide Number Placeholder 3"/>
          <p:cNvSpPr>
            <a:spLocks noGrp="1"/>
          </p:cNvSpPr>
          <p:nvPr>
            <p:ph type="sldNum" sz="quarter" idx="5"/>
          </p:nvPr>
        </p:nvSpPr>
        <p:spPr/>
        <p:txBody>
          <a:bodyPr/>
          <a:lstStyle/>
          <a:p>
            <a:fld id="{18C998A2-23E2-C744-B707-F662DDDB72E1}" type="slidenum">
              <a:rPr lang="en-CN" smtClean="0"/>
              <a:t>21</a:t>
            </a:fld>
            <a:endParaRPr lang="en-CN"/>
          </a:p>
        </p:txBody>
      </p:sp>
    </p:spTree>
    <p:extLst>
      <p:ext uri="{BB962C8B-B14F-4D97-AF65-F5344CB8AC3E}">
        <p14:creationId xmlns:p14="http://schemas.microsoft.com/office/powerpoint/2010/main" val="6361997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22</a:t>
            </a:fld>
            <a:endParaRPr lang="en-CN"/>
          </a:p>
        </p:txBody>
      </p:sp>
    </p:spTree>
    <p:extLst>
      <p:ext uri="{BB962C8B-B14F-4D97-AF65-F5344CB8AC3E}">
        <p14:creationId xmlns:p14="http://schemas.microsoft.com/office/powerpoint/2010/main" val="17166070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23</a:t>
            </a:fld>
            <a:endParaRPr lang="en-CN"/>
          </a:p>
        </p:txBody>
      </p:sp>
    </p:spTree>
    <p:extLst>
      <p:ext uri="{BB962C8B-B14F-4D97-AF65-F5344CB8AC3E}">
        <p14:creationId xmlns:p14="http://schemas.microsoft.com/office/powerpoint/2010/main" val="76554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在</a:t>
            </a:r>
            <a:r>
              <a:rPr lang="en-US" altLang="zh-CN" dirty="0"/>
              <a:t>2025</a:t>
            </a:r>
            <a:r>
              <a:rPr lang="zh-CN" altLang="en-US" dirty="0"/>
              <a:t>年春季学期训练营四阶段，</a:t>
            </a:r>
            <a:r>
              <a:rPr lang="en-CN" dirty="0"/>
              <a:t>我</a:t>
            </a:r>
            <a:r>
              <a:rPr lang="zh-CN" altLang="en-US" dirty="0"/>
              <a:t>选择了</a:t>
            </a:r>
            <a:r>
              <a:rPr lang="en-US" altLang="zh-CN" dirty="0"/>
              <a:t>《</a:t>
            </a:r>
            <a:r>
              <a:rPr lang="zh-CN" altLang="en-US" sz="1200" b="1" i="0" kern="1200" dirty="0">
                <a:solidFill>
                  <a:schemeClr val="tx1"/>
                </a:solidFill>
                <a:effectLst/>
                <a:latin typeface="+mn-lt"/>
                <a:ea typeface="+mn-ea"/>
                <a:cs typeface="+mn-cs"/>
              </a:rPr>
              <a:t>基于异步协程机制的操作系统</a:t>
            </a:r>
            <a:r>
              <a:rPr lang="en-US" altLang="zh-CN" sz="1200" b="1"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驱动</a:t>
            </a:r>
            <a:r>
              <a:rPr lang="en-US" altLang="zh-CN" sz="1200" b="1" i="0" kern="1200" dirty="0">
                <a:solidFill>
                  <a:schemeClr val="tx1"/>
                </a:solidFill>
                <a:effectLst/>
                <a:latin typeface="+mn-lt"/>
                <a:ea typeface="+mn-ea"/>
                <a:cs typeface="+mn-cs"/>
              </a:rPr>
              <a:t>》</a:t>
            </a:r>
            <a:r>
              <a:rPr lang="zh-CN" altLang="en-US" dirty="0"/>
              <a:t>课题。</a:t>
            </a:r>
            <a:endParaRPr lang="en-CN" dirty="0"/>
          </a:p>
        </p:txBody>
      </p:sp>
      <p:sp>
        <p:nvSpPr>
          <p:cNvPr id="4" name="Slide Number Placeholder 3"/>
          <p:cNvSpPr>
            <a:spLocks noGrp="1"/>
          </p:cNvSpPr>
          <p:nvPr>
            <p:ph type="sldNum" sz="quarter" idx="5"/>
          </p:nvPr>
        </p:nvSpPr>
        <p:spPr/>
        <p:txBody>
          <a:bodyPr/>
          <a:lstStyle/>
          <a:p>
            <a:fld id="{18C998A2-23E2-C744-B707-F662DDDB72E1}" type="slidenum">
              <a:rPr lang="en-CN" smtClean="0"/>
              <a:t>3</a:t>
            </a:fld>
            <a:endParaRPr lang="en-CN"/>
          </a:p>
        </p:txBody>
      </p:sp>
    </p:spTree>
    <p:extLst>
      <p:ext uri="{BB962C8B-B14F-4D97-AF65-F5344CB8AC3E}">
        <p14:creationId xmlns:p14="http://schemas.microsoft.com/office/powerpoint/2010/main" val="17063777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E0CD6-B932-42FE-27E1-F3F7B4BFCA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3D8184E-BB19-C0C9-1E20-290215AD5C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CB8C14-C5C6-38C0-71D1-91DEE74F39C5}"/>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90EF433C-2FC6-F104-224F-3981018CA034}"/>
              </a:ext>
            </a:extLst>
          </p:cNvPr>
          <p:cNvSpPr>
            <a:spLocks noGrp="1"/>
          </p:cNvSpPr>
          <p:nvPr>
            <p:ph type="sldNum" sz="quarter" idx="5"/>
          </p:nvPr>
        </p:nvSpPr>
        <p:spPr/>
        <p:txBody>
          <a:bodyPr/>
          <a:lstStyle/>
          <a:p>
            <a:fld id="{18C998A2-23E2-C744-B707-F662DDDB72E1}" type="slidenum">
              <a:rPr lang="en-CN" smtClean="0"/>
              <a:t>4</a:t>
            </a:fld>
            <a:endParaRPr lang="en-CN"/>
          </a:p>
        </p:txBody>
      </p:sp>
    </p:spTree>
    <p:extLst>
      <p:ext uri="{BB962C8B-B14F-4D97-AF65-F5344CB8AC3E}">
        <p14:creationId xmlns:p14="http://schemas.microsoft.com/office/powerpoint/2010/main" val="41739065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4B85FE-6675-96D9-4E2B-0537A737EC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5D1084-76A4-E60D-F008-EA49B3D56D1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5E2D6F-200B-C638-A875-2D9C2289423A}"/>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6FE83B93-0ACE-2F89-531A-66781F0A7F3A}"/>
              </a:ext>
            </a:extLst>
          </p:cNvPr>
          <p:cNvSpPr>
            <a:spLocks noGrp="1"/>
          </p:cNvSpPr>
          <p:nvPr>
            <p:ph type="sldNum" sz="quarter" idx="5"/>
          </p:nvPr>
        </p:nvSpPr>
        <p:spPr/>
        <p:txBody>
          <a:bodyPr/>
          <a:lstStyle/>
          <a:p>
            <a:fld id="{18C998A2-23E2-C744-B707-F662DDDB72E1}" type="slidenum">
              <a:rPr lang="en-CN" smtClean="0"/>
              <a:t>5</a:t>
            </a:fld>
            <a:endParaRPr lang="en-CN"/>
          </a:p>
        </p:txBody>
      </p:sp>
    </p:spTree>
    <p:extLst>
      <p:ext uri="{BB962C8B-B14F-4D97-AF65-F5344CB8AC3E}">
        <p14:creationId xmlns:p14="http://schemas.microsoft.com/office/powerpoint/2010/main" val="27172552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33CF34-C196-9290-31CD-8A908589CF6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5C08397-6B89-9082-C47D-BB9134980F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6655F6-BC8C-3807-4E1B-E2235DE23986}"/>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28251184-8FDB-B1E0-38D4-03A636DBB8BB}"/>
              </a:ext>
            </a:extLst>
          </p:cNvPr>
          <p:cNvSpPr>
            <a:spLocks noGrp="1"/>
          </p:cNvSpPr>
          <p:nvPr>
            <p:ph type="sldNum" sz="quarter" idx="5"/>
          </p:nvPr>
        </p:nvSpPr>
        <p:spPr/>
        <p:txBody>
          <a:bodyPr/>
          <a:lstStyle/>
          <a:p>
            <a:fld id="{18C998A2-23E2-C744-B707-F662DDDB72E1}" type="slidenum">
              <a:rPr lang="en-CN" smtClean="0"/>
              <a:t>6</a:t>
            </a:fld>
            <a:endParaRPr lang="en-CN"/>
          </a:p>
        </p:txBody>
      </p:sp>
    </p:spTree>
    <p:extLst>
      <p:ext uri="{BB962C8B-B14F-4D97-AF65-F5344CB8AC3E}">
        <p14:creationId xmlns:p14="http://schemas.microsoft.com/office/powerpoint/2010/main" val="3710333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16C193-1DEC-6802-9515-705A356630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58DEA94-5F11-B31D-2FC6-3C8D005C52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6612A5A-E56E-31DC-D4AD-BC34EB2E50E9}"/>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ADA4FD94-51AC-DE1E-9C0E-EE6CAEE0A022}"/>
              </a:ext>
            </a:extLst>
          </p:cNvPr>
          <p:cNvSpPr>
            <a:spLocks noGrp="1"/>
          </p:cNvSpPr>
          <p:nvPr>
            <p:ph type="sldNum" sz="quarter" idx="5"/>
          </p:nvPr>
        </p:nvSpPr>
        <p:spPr/>
        <p:txBody>
          <a:bodyPr/>
          <a:lstStyle/>
          <a:p>
            <a:fld id="{18C998A2-23E2-C744-B707-F662DDDB72E1}" type="slidenum">
              <a:rPr lang="en-CN" smtClean="0"/>
              <a:t>7</a:t>
            </a:fld>
            <a:endParaRPr lang="en-CN"/>
          </a:p>
        </p:txBody>
      </p:sp>
    </p:spTree>
    <p:extLst>
      <p:ext uri="{BB962C8B-B14F-4D97-AF65-F5344CB8AC3E}">
        <p14:creationId xmlns:p14="http://schemas.microsoft.com/office/powerpoint/2010/main" val="3286249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75276-0BDA-4CDB-14A8-C0AFF75C4A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0B13AE-8463-838C-A735-F17BC9A326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D2D8AA-EE1D-94C9-41EA-73AC92BB6B50}"/>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D7F73E53-F979-EFCB-F963-AD4F216F5DE7}"/>
              </a:ext>
            </a:extLst>
          </p:cNvPr>
          <p:cNvSpPr>
            <a:spLocks noGrp="1"/>
          </p:cNvSpPr>
          <p:nvPr>
            <p:ph type="sldNum" sz="quarter" idx="5"/>
          </p:nvPr>
        </p:nvSpPr>
        <p:spPr/>
        <p:txBody>
          <a:bodyPr/>
          <a:lstStyle/>
          <a:p>
            <a:fld id="{18C998A2-23E2-C744-B707-F662DDDB72E1}" type="slidenum">
              <a:rPr lang="en-CN" smtClean="0"/>
              <a:t>8</a:t>
            </a:fld>
            <a:endParaRPr lang="en-CN"/>
          </a:p>
        </p:txBody>
      </p:sp>
    </p:spTree>
    <p:extLst>
      <p:ext uri="{BB962C8B-B14F-4D97-AF65-F5344CB8AC3E}">
        <p14:creationId xmlns:p14="http://schemas.microsoft.com/office/powerpoint/2010/main" val="825892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A8192E-006D-2F6B-1740-22FE90350DE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1F9568-2F1E-BE25-3837-954390A081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6211F5-5E0A-9589-5FC3-D46BC5481054}"/>
              </a:ext>
            </a:extLst>
          </p:cNvPr>
          <p:cNvSpPr>
            <a:spLocks noGrp="1"/>
          </p:cNvSpPr>
          <p:nvPr>
            <p:ph type="body" idx="1"/>
          </p:nvPr>
        </p:nvSpPr>
        <p:spPr/>
        <p:txBody>
          <a:bodyPr/>
          <a:lstStyle/>
          <a:p>
            <a:endParaRPr lang="en-CN" dirty="0"/>
          </a:p>
        </p:txBody>
      </p:sp>
      <p:sp>
        <p:nvSpPr>
          <p:cNvPr id="4" name="Slide Number Placeholder 3">
            <a:extLst>
              <a:ext uri="{FF2B5EF4-FFF2-40B4-BE49-F238E27FC236}">
                <a16:creationId xmlns:a16="http://schemas.microsoft.com/office/drawing/2014/main" id="{6F624672-748E-C508-7768-CF8D83722AB1}"/>
              </a:ext>
            </a:extLst>
          </p:cNvPr>
          <p:cNvSpPr>
            <a:spLocks noGrp="1"/>
          </p:cNvSpPr>
          <p:nvPr>
            <p:ph type="sldNum" sz="quarter" idx="5"/>
          </p:nvPr>
        </p:nvSpPr>
        <p:spPr/>
        <p:txBody>
          <a:bodyPr/>
          <a:lstStyle/>
          <a:p>
            <a:fld id="{18C998A2-23E2-C744-B707-F662DDDB72E1}" type="slidenum">
              <a:rPr lang="en-CN" smtClean="0"/>
              <a:t>9</a:t>
            </a:fld>
            <a:endParaRPr lang="en-CN"/>
          </a:p>
        </p:txBody>
      </p:sp>
    </p:spTree>
    <p:extLst>
      <p:ext uri="{BB962C8B-B14F-4D97-AF65-F5344CB8AC3E}">
        <p14:creationId xmlns:p14="http://schemas.microsoft.com/office/powerpoint/2010/main" val="4204527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F63C50-3C5B-4F53-A2F8-9813896D7D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N"/>
          </a:p>
        </p:txBody>
      </p:sp>
      <p:sp>
        <p:nvSpPr>
          <p:cNvPr id="3" name="Subtitle 2">
            <a:extLst>
              <a:ext uri="{FF2B5EF4-FFF2-40B4-BE49-F238E27FC236}">
                <a16:creationId xmlns:a16="http://schemas.microsoft.com/office/drawing/2014/main" id="{76049F89-BAF4-E354-EE6A-C95BB94F8D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N"/>
          </a:p>
        </p:txBody>
      </p:sp>
      <p:sp>
        <p:nvSpPr>
          <p:cNvPr id="4" name="Date Placeholder 3">
            <a:extLst>
              <a:ext uri="{FF2B5EF4-FFF2-40B4-BE49-F238E27FC236}">
                <a16:creationId xmlns:a16="http://schemas.microsoft.com/office/drawing/2014/main" id="{F3A4B4FA-B30D-9D7A-286E-C7DC363CB7BD}"/>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941F8BD8-08A3-A98E-171F-76A751BD7711}"/>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6848343E-FD33-601F-4821-8F764F89D985}"/>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41000246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9576DA-443A-2498-C846-96E1DE3C44C9}"/>
              </a:ext>
            </a:extLst>
          </p:cNvPr>
          <p:cNvSpPr>
            <a:spLocks noGrp="1"/>
          </p:cNvSpPr>
          <p:nvPr>
            <p:ph type="title"/>
          </p:nvPr>
        </p:nvSpPr>
        <p:spPr/>
        <p:txBody>
          <a:bodyPr/>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0839AAE2-EBFD-BC29-17A6-27A7E5DD3FA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81A92A15-1CDB-5711-D863-C3E0CB2823E5}"/>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11955F47-6523-336C-C5B0-F38AC39B3BA9}"/>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C2C7F387-652C-6DC2-101F-03002220889D}"/>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2935970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2E04AC-6FE3-E8FC-E7AE-35DAA4BC91A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N"/>
          </a:p>
        </p:txBody>
      </p:sp>
      <p:sp>
        <p:nvSpPr>
          <p:cNvPr id="3" name="Vertical Text Placeholder 2">
            <a:extLst>
              <a:ext uri="{FF2B5EF4-FFF2-40B4-BE49-F238E27FC236}">
                <a16:creationId xmlns:a16="http://schemas.microsoft.com/office/drawing/2014/main" id="{AC358CE3-1A99-1AE8-1515-1EE498E5E1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EF90D937-362A-635B-2F13-508E42C1D446}"/>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C93479B9-6566-4150-AB19-3FFCC0FE840D}"/>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3C84DC54-6EB5-9136-CC1F-43AD8C677712}"/>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4108219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C8E80-6DBA-A36A-9C4E-3239837454F4}"/>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0BBF6FF7-6530-3155-0B73-66F241BA8E1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92339A19-E4E7-35F5-6C0D-2B7A913EDC46}"/>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64C765C7-3F24-68C4-2815-5384A9A68FBD}"/>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502DBAD5-AA9B-CDAC-7399-480986AC29F0}"/>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1318261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77F571-4078-8B3A-1F09-36B152AAAA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N"/>
          </a:p>
        </p:txBody>
      </p:sp>
      <p:sp>
        <p:nvSpPr>
          <p:cNvPr id="3" name="Text Placeholder 2">
            <a:extLst>
              <a:ext uri="{FF2B5EF4-FFF2-40B4-BE49-F238E27FC236}">
                <a16:creationId xmlns:a16="http://schemas.microsoft.com/office/drawing/2014/main" id="{D8B6DD5A-3FA4-C2EF-5EF6-1E34A6C97F2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0A4571-2FDE-9501-79BC-2E081949CE7A}"/>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A7521586-DB97-149E-599A-B16A91EAB81B}"/>
              </a:ext>
            </a:extLst>
          </p:cNvPr>
          <p:cNvSpPr>
            <a:spLocks noGrp="1"/>
          </p:cNvSpPr>
          <p:nvPr>
            <p:ph type="ftr" sz="quarter" idx="11"/>
          </p:nvPr>
        </p:nvSpPr>
        <p:spPr/>
        <p:txBody>
          <a:bodyPr/>
          <a:lstStyle/>
          <a:p>
            <a:endParaRPr lang="en-CN"/>
          </a:p>
        </p:txBody>
      </p:sp>
      <p:sp>
        <p:nvSpPr>
          <p:cNvPr id="6" name="Slide Number Placeholder 5">
            <a:extLst>
              <a:ext uri="{FF2B5EF4-FFF2-40B4-BE49-F238E27FC236}">
                <a16:creationId xmlns:a16="http://schemas.microsoft.com/office/drawing/2014/main" id="{0BC210F9-9C3A-7B71-53EA-8EACCD97B670}"/>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2135079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3E6EA6-6C51-1D0C-E0E0-61BB10C0DB3D}"/>
              </a:ext>
            </a:extLst>
          </p:cNvPr>
          <p:cNvSpPr>
            <a:spLocks noGrp="1"/>
          </p:cNvSpPr>
          <p:nvPr>
            <p:ph type="title"/>
          </p:nvPr>
        </p:nvSpPr>
        <p:spPr/>
        <p:txBody>
          <a:bodyPr/>
          <a:lstStyle/>
          <a:p>
            <a:r>
              <a:rPr lang="en-US"/>
              <a:t>Click to edit Master title style</a:t>
            </a:r>
            <a:endParaRPr lang="en-CN"/>
          </a:p>
        </p:txBody>
      </p:sp>
      <p:sp>
        <p:nvSpPr>
          <p:cNvPr id="3" name="Content Placeholder 2">
            <a:extLst>
              <a:ext uri="{FF2B5EF4-FFF2-40B4-BE49-F238E27FC236}">
                <a16:creationId xmlns:a16="http://schemas.microsoft.com/office/drawing/2014/main" id="{B23D5E68-E75A-0864-F60D-F1AF9F44E87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Content Placeholder 3">
            <a:extLst>
              <a:ext uri="{FF2B5EF4-FFF2-40B4-BE49-F238E27FC236}">
                <a16:creationId xmlns:a16="http://schemas.microsoft.com/office/drawing/2014/main" id="{CBA4AB65-A0FC-D96B-5780-96471F1449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Date Placeholder 4">
            <a:extLst>
              <a:ext uri="{FF2B5EF4-FFF2-40B4-BE49-F238E27FC236}">
                <a16:creationId xmlns:a16="http://schemas.microsoft.com/office/drawing/2014/main" id="{8892CA4C-9DA6-ADEF-47B5-31C5AF6E9D9A}"/>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6" name="Footer Placeholder 5">
            <a:extLst>
              <a:ext uri="{FF2B5EF4-FFF2-40B4-BE49-F238E27FC236}">
                <a16:creationId xmlns:a16="http://schemas.microsoft.com/office/drawing/2014/main" id="{A0A6F881-4B7C-B946-B863-122C70D1FCE0}"/>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17CB9A77-AFF8-34B7-7689-AA88DEDD1419}"/>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128868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B05CC-81AE-DF71-57C8-F55F92AA5092}"/>
              </a:ext>
            </a:extLst>
          </p:cNvPr>
          <p:cNvSpPr>
            <a:spLocks noGrp="1"/>
          </p:cNvSpPr>
          <p:nvPr>
            <p:ph type="title"/>
          </p:nvPr>
        </p:nvSpPr>
        <p:spPr>
          <a:xfrm>
            <a:off x="839788" y="365125"/>
            <a:ext cx="10515600" cy="1325563"/>
          </a:xfrm>
        </p:spPr>
        <p:txBody>
          <a:bodyPr/>
          <a:lstStyle/>
          <a:p>
            <a:r>
              <a:rPr lang="en-US"/>
              <a:t>Click to edit Master title style</a:t>
            </a:r>
            <a:endParaRPr lang="en-CN"/>
          </a:p>
        </p:txBody>
      </p:sp>
      <p:sp>
        <p:nvSpPr>
          <p:cNvPr id="3" name="Text Placeholder 2">
            <a:extLst>
              <a:ext uri="{FF2B5EF4-FFF2-40B4-BE49-F238E27FC236}">
                <a16:creationId xmlns:a16="http://schemas.microsoft.com/office/drawing/2014/main" id="{F52C5036-1E65-07F3-8ACF-F6CD9B2D48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991086-2357-44F1-090F-A84A2983CE3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5" name="Text Placeholder 4">
            <a:extLst>
              <a:ext uri="{FF2B5EF4-FFF2-40B4-BE49-F238E27FC236}">
                <a16:creationId xmlns:a16="http://schemas.microsoft.com/office/drawing/2014/main" id="{EE8DE3BA-4590-CC57-AE76-FE36AEDA7B6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EF52D8-B64F-FA0E-F59D-5DE4EDD7420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7" name="Date Placeholder 6">
            <a:extLst>
              <a:ext uri="{FF2B5EF4-FFF2-40B4-BE49-F238E27FC236}">
                <a16:creationId xmlns:a16="http://schemas.microsoft.com/office/drawing/2014/main" id="{836BA86E-0EAD-0CE3-8E0F-B03DA9FCB555}"/>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8" name="Footer Placeholder 7">
            <a:extLst>
              <a:ext uri="{FF2B5EF4-FFF2-40B4-BE49-F238E27FC236}">
                <a16:creationId xmlns:a16="http://schemas.microsoft.com/office/drawing/2014/main" id="{35BF955F-100F-AA8E-B1D2-F460FF2DDF06}"/>
              </a:ext>
            </a:extLst>
          </p:cNvPr>
          <p:cNvSpPr>
            <a:spLocks noGrp="1"/>
          </p:cNvSpPr>
          <p:nvPr>
            <p:ph type="ftr" sz="quarter" idx="11"/>
          </p:nvPr>
        </p:nvSpPr>
        <p:spPr/>
        <p:txBody>
          <a:bodyPr/>
          <a:lstStyle/>
          <a:p>
            <a:endParaRPr lang="en-CN"/>
          </a:p>
        </p:txBody>
      </p:sp>
      <p:sp>
        <p:nvSpPr>
          <p:cNvPr id="9" name="Slide Number Placeholder 8">
            <a:extLst>
              <a:ext uri="{FF2B5EF4-FFF2-40B4-BE49-F238E27FC236}">
                <a16:creationId xmlns:a16="http://schemas.microsoft.com/office/drawing/2014/main" id="{4E3B5506-61E0-6AD5-D38F-146A5A9B5873}"/>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10913887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FFA54-6833-4399-4EF9-DDBD61EF7A4F}"/>
              </a:ext>
            </a:extLst>
          </p:cNvPr>
          <p:cNvSpPr>
            <a:spLocks noGrp="1"/>
          </p:cNvSpPr>
          <p:nvPr>
            <p:ph type="title"/>
          </p:nvPr>
        </p:nvSpPr>
        <p:spPr/>
        <p:txBody>
          <a:bodyPr/>
          <a:lstStyle/>
          <a:p>
            <a:r>
              <a:rPr lang="en-US"/>
              <a:t>Click to edit Master title style</a:t>
            </a:r>
            <a:endParaRPr lang="en-CN"/>
          </a:p>
        </p:txBody>
      </p:sp>
      <p:sp>
        <p:nvSpPr>
          <p:cNvPr id="3" name="Date Placeholder 2">
            <a:extLst>
              <a:ext uri="{FF2B5EF4-FFF2-40B4-BE49-F238E27FC236}">
                <a16:creationId xmlns:a16="http://schemas.microsoft.com/office/drawing/2014/main" id="{8E6BF413-BD25-099C-D156-5CCB13F4C4DF}"/>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4" name="Footer Placeholder 3">
            <a:extLst>
              <a:ext uri="{FF2B5EF4-FFF2-40B4-BE49-F238E27FC236}">
                <a16:creationId xmlns:a16="http://schemas.microsoft.com/office/drawing/2014/main" id="{6F29EEE1-1866-85A1-FD16-9FCDC1A529CA}"/>
              </a:ext>
            </a:extLst>
          </p:cNvPr>
          <p:cNvSpPr>
            <a:spLocks noGrp="1"/>
          </p:cNvSpPr>
          <p:nvPr>
            <p:ph type="ftr" sz="quarter" idx="11"/>
          </p:nvPr>
        </p:nvSpPr>
        <p:spPr/>
        <p:txBody>
          <a:bodyPr/>
          <a:lstStyle/>
          <a:p>
            <a:endParaRPr lang="en-CN"/>
          </a:p>
        </p:txBody>
      </p:sp>
      <p:sp>
        <p:nvSpPr>
          <p:cNvPr id="5" name="Slide Number Placeholder 4">
            <a:extLst>
              <a:ext uri="{FF2B5EF4-FFF2-40B4-BE49-F238E27FC236}">
                <a16:creationId xmlns:a16="http://schemas.microsoft.com/office/drawing/2014/main" id="{32028953-51BF-1B57-F998-90B83CC30860}"/>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26133820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35387B-DD0D-EA36-8CC0-B8E793F5479C}"/>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3" name="Footer Placeholder 2">
            <a:extLst>
              <a:ext uri="{FF2B5EF4-FFF2-40B4-BE49-F238E27FC236}">
                <a16:creationId xmlns:a16="http://schemas.microsoft.com/office/drawing/2014/main" id="{2893259C-0A4B-B874-66A7-3053EEDC6B84}"/>
              </a:ext>
            </a:extLst>
          </p:cNvPr>
          <p:cNvSpPr>
            <a:spLocks noGrp="1"/>
          </p:cNvSpPr>
          <p:nvPr>
            <p:ph type="ftr" sz="quarter" idx="11"/>
          </p:nvPr>
        </p:nvSpPr>
        <p:spPr/>
        <p:txBody>
          <a:bodyPr/>
          <a:lstStyle/>
          <a:p>
            <a:endParaRPr lang="en-CN"/>
          </a:p>
        </p:txBody>
      </p:sp>
      <p:sp>
        <p:nvSpPr>
          <p:cNvPr id="4" name="Slide Number Placeholder 3">
            <a:extLst>
              <a:ext uri="{FF2B5EF4-FFF2-40B4-BE49-F238E27FC236}">
                <a16:creationId xmlns:a16="http://schemas.microsoft.com/office/drawing/2014/main" id="{1F621032-28C3-BF33-FB73-003532916A13}"/>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40403836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F7033-934E-36A4-30B6-391145952B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Content Placeholder 2">
            <a:extLst>
              <a:ext uri="{FF2B5EF4-FFF2-40B4-BE49-F238E27FC236}">
                <a16:creationId xmlns:a16="http://schemas.microsoft.com/office/drawing/2014/main" id="{0556BF6C-1F5C-91B7-7FED-EDD3F82E60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Text Placeholder 3">
            <a:extLst>
              <a:ext uri="{FF2B5EF4-FFF2-40B4-BE49-F238E27FC236}">
                <a16:creationId xmlns:a16="http://schemas.microsoft.com/office/drawing/2014/main" id="{3B6F9969-97D8-5791-3D77-B4D443B182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0FCDC0-E1CA-DA25-F684-D24E837AB5CF}"/>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6" name="Footer Placeholder 5">
            <a:extLst>
              <a:ext uri="{FF2B5EF4-FFF2-40B4-BE49-F238E27FC236}">
                <a16:creationId xmlns:a16="http://schemas.microsoft.com/office/drawing/2014/main" id="{735791CE-A6CF-0EDC-71F0-AE22226226D8}"/>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5DCB443E-88FC-7ECA-5F83-A3DFD0D2D5E4}"/>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4097379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54D06-A126-953E-6AE7-E5B47074380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N"/>
          </a:p>
        </p:txBody>
      </p:sp>
      <p:sp>
        <p:nvSpPr>
          <p:cNvPr id="3" name="Picture Placeholder 2">
            <a:extLst>
              <a:ext uri="{FF2B5EF4-FFF2-40B4-BE49-F238E27FC236}">
                <a16:creationId xmlns:a16="http://schemas.microsoft.com/office/drawing/2014/main" id="{FAE5748F-CC3A-8573-5A66-B5A1341A2F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N"/>
          </a:p>
        </p:txBody>
      </p:sp>
      <p:sp>
        <p:nvSpPr>
          <p:cNvPr id="4" name="Text Placeholder 3">
            <a:extLst>
              <a:ext uri="{FF2B5EF4-FFF2-40B4-BE49-F238E27FC236}">
                <a16:creationId xmlns:a16="http://schemas.microsoft.com/office/drawing/2014/main" id="{6EFC9F17-7E2A-AC63-3C56-C056595C6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D69017-C43E-31DA-32B2-0A8BD9942956}"/>
              </a:ext>
            </a:extLst>
          </p:cNvPr>
          <p:cNvSpPr>
            <a:spLocks noGrp="1"/>
          </p:cNvSpPr>
          <p:nvPr>
            <p:ph type="dt" sz="half" idx="10"/>
          </p:nvPr>
        </p:nvSpPr>
        <p:spPr/>
        <p:txBody>
          <a:bodyPr/>
          <a:lstStyle/>
          <a:p>
            <a:fld id="{C0AC774B-F56E-4143-AEA7-C9AB72EAFDA7}" type="datetimeFigureOut">
              <a:rPr lang="en-CN" smtClean="0"/>
              <a:t>2025/10/4</a:t>
            </a:fld>
            <a:endParaRPr lang="en-CN"/>
          </a:p>
        </p:txBody>
      </p:sp>
      <p:sp>
        <p:nvSpPr>
          <p:cNvPr id="6" name="Footer Placeholder 5">
            <a:extLst>
              <a:ext uri="{FF2B5EF4-FFF2-40B4-BE49-F238E27FC236}">
                <a16:creationId xmlns:a16="http://schemas.microsoft.com/office/drawing/2014/main" id="{70FC01C4-7E30-0D34-3EBB-C50AFF6688F7}"/>
              </a:ext>
            </a:extLst>
          </p:cNvPr>
          <p:cNvSpPr>
            <a:spLocks noGrp="1"/>
          </p:cNvSpPr>
          <p:nvPr>
            <p:ph type="ftr" sz="quarter" idx="11"/>
          </p:nvPr>
        </p:nvSpPr>
        <p:spPr/>
        <p:txBody>
          <a:bodyPr/>
          <a:lstStyle/>
          <a:p>
            <a:endParaRPr lang="en-CN"/>
          </a:p>
        </p:txBody>
      </p:sp>
      <p:sp>
        <p:nvSpPr>
          <p:cNvPr id="7" name="Slide Number Placeholder 6">
            <a:extLst>
              <a:ext uri="{FF2B5EF4-FFF2-40B4-BE49-F238E27FC236}">
                <a16:creationId xmlns:a16="http://schemas.microsoft.com/office/drawing/2014/main" id="{872FC91C-36DA-0934-1C73-26B0B5CEE3E0}"/>
              </a:ext>
            </a:extLst>
          </p:cNvPr>
          <p:cNvSpPr>
            <a:spLocks noGrp="1"/>
          </p:cNvSpPr>
          <p:nvPr>
            <p:ph type="sldNum" sz="quarter" idx="12"/>
          </p:nvPr>
        </p:nvSpPr>
        <p:spPr/>
        <p:txBody>
          <a:bodyPr/>
          <a:lstStyle/>
          <a:p>
            <a:fld id="{752CA777-E014-5648-ABB8-5291C86CBAF1}" type="slidenum">
              <a:rPr lang="en-CN" smtClean="0"/>
              <a:t>‹#›</a:t>
            </a:fld>
            <a:endParaRPr lang="en-CN"/>
          </a:p>
        </p:txBody>
      </p:sp>
    </p:spTree>
    <p:extLst>
      <p:ext uri="{BB962C8B-B14F-4D97-AF65-F5344CB8AC3E}">
        <p14:creationId xmlns:p14="http://schemas.microsoft.com/office/powerpoint/2010/main" val="3654480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C39A5E-1183-E6A1-1F58-96181F852D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N"/>
          </a:p>
        </p:txBody>
      </p:sp>
      <p:sp>
        <p:nvSpPr>
          <p:cNvPr id="3" name="Text Placeholder 2">
            <a:extLst>
              <a:ext uri="{FF2B5EF4-FFF2-40B4-BE49-F238E27FC236}">
                <a16:creationId xmlns:a16="http://schemas.microsoft.com/office/drawing/2014/main" id="{82ADF174-62E7-B3B5-4F3E-F6F65BCEE76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4" name="Date Placeholder 3">
            <a:extLst>
              <a:ext uri="{FF2B5EF4-FFF2-40B4-BE49-F238E27FC236}">
                <a16:creationId xmlns:a16="http://schemas.microsoft.com/office/drawing/2014/main" id="{BA97373D-E7D2-61BC-E20A-F52569509FA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0AC774B-F56E-4143-AEA7-C9AB72EAFDA7}" type="datetimeFigureOut">
              <a:rPr lang="en-CN" smtClean="0"/>
              <a:t>2025/10/4</a:t>
            </a:fld>
            <a:endParaRPr lang="en-CN"/>
          </a:p>
        </p:txBody>
      </p:sp>
      <p:sp>
        <p:nvSpPr>
          <p:cNvPr id="5" name="Footer Placeholder 4">
            <a:extLst>
              <a:ext uri="{FF2B5EF4-FFF2-40B4-BE49-F238E27FC236}">
                <a16:creationId xmlns:a16="http://schemas.microsoft.com/office/drawing/2014/main" id="{778E48DC-34F3-DAC5-E557-DA9881D111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CN"/>
          </a:p>
        </p:txBody>
      </p:sp>
      <p:sp>
        <p:nvSpPr>
          <p:cNvPr id="6" name="Slide Number Placeholder 5">
            <a:extLst>
              <a:ext uri="{FF2B5EF4-FFF2-40B4-BE49-F238E27FC236}">
                <a16:creationId xmlns:a16="http://schemas.microsoft.com/office/drawing/2014/main" id="{0DC8DA0F-948F-76C0-4490-C498A0BE0E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52CA777-E014-5648-ABB8-5291C86CBAF1}" type="slidenum">
              <a:rPr lang="en-CN" smtClean="0"/>
              <a:t>‹#›</a:t>
            </a:fld>
            <a:endParaRPr lang="en-CN"/>
          </a:p>
        </p:txBody>
      </p:sp>
    </p:spTree>
    <p:extLst>
      <p:ext uri="{BB962C8B-B14F-4D97-AF65-F5344CB8AC3E}">
        <p14:creationId xmlns:p14="http://schemas.microsoft.com/office/powerpoint/2010/main" val="39751945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2B66CA3-BAF9-5D7E-F551-736B2C71E3AA}"/>
              </a:ext>
            </a:extLst>
          </p:cNvPr>
          <p:cNvSpPr>
            <a:spLocks noGrp="1"/>
          </p:cNvSpPr>
          <p:nvPr>
            <p:ph type="ctrTitle"/>
          </p:nvPr>
        </p:nvSpPr>
        <p:spPr>
          <a:xfrm>
            <a:off x="838200" y="451381"/>
            <a:ext cx="10512552" cy="4066540"/>
          </a:xfrm>
        </p:spPr>
        <p:txBody>
          <a:bodyPr anchor="b">
            <a:normAutofit/>
          </a:bodyPr>
          <a:lstStyle/>
          <a:p>
            <a:pPr algn="l"/>
            <a:r>
              <a:rPr lang="en-CN" sz="6600" dirty="0"/>
              <a:t>异步网卡驱动开发</a:t>
            </a:r>
          </a:p>
        </p:txBody>
      </p:sp>
      <p:sp>
        <p:nvSpPr>
          <p:cNvPr id="3" name="Subtitle 2">
            <a:extLst>
              <a:ext uri="{FF2B5EF4-FFF2-40B4-BE49-F238E27FC236}">
                <a16:creationId xmlns:a16="http://schemas.microsoft.com/office/drawing/2014/main" id="{44DD5342-9F67-AC71-031E-D4332D85E3EF}"/>
              </a:ext>
            </a:extLst>
          </p:cNvPr>
          <p:cNvSpPr>
            <a:spLocks noGrp="1"/>
          </p:cNvSpPr>
          <p:nvPr>
            <p:ph type="subTitle" idx="1"/>
          </p:nvPr>
        </p:nvSpPr>
        <p:spPr>
          <a:xfrm>
            <a:off x="838199" y="4983276"/>
            <a:ext cx="10512552" cy="1126680"/>
          </a:xfrm>
        </p:spPr>
        <p:txBody>
          <a:bodyPr>
            <a:normAutofit fontScale="92500" lnSpcReduction="20000"/>
          </a:bodyPr>
          <a:lstStyle/>
          <a:p>
            <a:pPr algn="l"/>
            <a:r>
              <a:rPr lang="en-CN" dirty="0"/>
              <a:t>如何在内核开发中使用AI编码工具</a:t>
            </a:r>
          </a:p>
          <a:p>
            <a:pPr algn="r"/>
            <a:r>
              <a:rPr lang="en-US" altLang="zh-CN" dirty="0">
                <a:solidFill>
                  <a:schemeClr val="bg1">
                    <a:lumMod val="50000"/>
                  </a:schemeClr>
                </a:solidFill>
              </a:rPr>
              <a:t>2025</a:t>
            </a:r>
            <a:r>
              <a:rPr lang="zh-CN" altLang="en-US" dirty="0">
                <a:solidFill>
                  <a:schemeClr val="bg1">
                    <a:lumMod val="50000"/>
                  </a:schemeClr>
                </a:solidFill>
              </a:rPr>
              <a:t>春季训练营 </a:t>
            </a:r>
            <a:r>
              <a:rPr lang="en-US" altLang="zh-CN" dirty="0">
                <a:solidFill>
                  <a:schemeClr val="bg1">
                    <a:lumMod val="50000"/>
                  </a:schemeClr>
                </a:solidFill>
              </a:rPr>
              <a:t>-</a:t>
            </a:r>
            <a:r>
              <a:rPr lang="zh-CN" altLang="en-US" dirty="0">
                <a:solidFill>
                  <a:schemeClr val="bg1">
                    <a:lumMod val="50000"/>
                  </a:schemeClr>
                </a:solidFill>
              </a:rPr>
              <a:t> </a:t>
            </a:r>
            <a:r>
              <a:rPr lang="en-CN" dirty="0">
                <a:solidFill>
                  <a:schemeClr val="bg1">
                    <a:lumMod val="50000"/>
                  </a:schemeClr>
                </a:solidFill>
              </a:rPr>
              <a:t>明扬</a:t>
            </a:r>
          </a:p>
          <a:p>
            <a:pPr algn="r"/>
            <a:r>
              <a:rPr lang="en-US" altLang="zh-CN" dirty="0">
                <a:solidFill>
                  <a:schemeClr val="bg1">
                    <a:lumMod val="50000"/>
                  </a:schemeClr>
                </a:solidFill>
              </a:rPr>
              <a:t>2025.10.04</a:t>
            </a:r>
            <a:endParaRPr lang="en-CN" dirty="0">
              <a:solidFill>
                <a:schemeClr val="bg1">
                  <a:lumMod val="50000"/>
                </a:schemeClr>
              </a:solidFill>
            </a:endParaRPr>
          </a:p>
        </p:txBody>
      </p:sp>
      <p:sp>
        <p:nvSpPr>
          <p:cNvPr id="10"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1859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4496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DAAA979-60EF-EC41-9174-673894F11B24}"/>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3B57AE3-7685-068F-EF02-F7661764C7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A49AABF6-C20E-9A01-31E3-760E50FE39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361714F8-F902-4A66-7871-8478B4A86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33ED111-D5A6-15B7-09C4-62FE8269C513}"/>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zh-CN" altLang="en-US" sz="4800" dirty="0">
                <a:solidFill>
                  <a:schemeClr val="accent4">
                    <a:lumMod val="50000"/>
                  </a:schemeClr>
                </a:solidFill>
                <a:latin typeface="+mn-ea"/>
              </a:rPr>
              <a:t>可插拔模块</a:t>
            </a:r>
            <a:r>
              <a:rPr lang="zh-CN" altLang="en-CN" sz="4800" dirty="0">
                <a:solidFill>
                  <a:schemeClr val="accent4">
                    <a:lumMod val="50000"/>
                  </a:schemeClr>
                </a:solidFill>
                <a:latin typeface="+mn-ea"/>
              </a:rPr>
              <a:t>化的</a:t>
            </a:r>
            <a:r>
              <a:rPr lang="zh-CN" altLang="en-US" sz="4800" dirty="0">
                <a:solidFill>
                  <a:schemeClr val="accent4">
                    <a:lumMod val="50000"/>
                  </a:schemeClr>
                </a:solidFill>
                <a:latin typeface="+mn-ea"/>
              </a:rPr>
              <a:t> </a:t>
            </a:r>
            <a:r>
              <a:rPr lang="en-CN" sz="4800" dirty="0">
                <a:solidFill>
                  <a:schemeClr val="accent3">
                    <a:lumMod val="50000"/>
                  </a:schemeClr>
                </a:solidFill>
                <a:latin typeface="+mn-ea"/>
              </a:rPr>
              <a:t>基于PLIC中断的</a:t>
            </a:r>
            <a:r>
              <a:rPr lang="zh-CN" altLang="en-US" sz="4800" dirty="0">
                <a:latin typeface="+mn-ea"/>
              </a:rPr>
              <a:t> </a:t>
            </a:r>
            <a:r>
              <a:rPr lang="en-CN" sz="4800" dirty="0">
                <a:solidFill>
                  <a:schemeClr val="accent2">
                    <a:lumMod val="50000"/>
                  </a:schemeClr>
                </a:solidFill>
                <a:latin typeface="+mn-ea"/>
              </a:rPr>
              <a:t>真异步的</a:t>
            </a:r>
            <a:r>
              <a:rPr lang="en-CN" sz="4800" dirty="0">
                <a:latin typeface="+mn-ea"/>
              </a:rPr>
              <a:t> </a:t>
            </a:r>
            <a:r>
              <a:rPr lang="zh-CN" altLang="en-US" sz="4800" dirty="0">
                <a:solidFill>
                  <a:srgbClr val="FF0000"/>
                </a:solidFill>
                <a:latin typeface="+mn-ea"/>
              </a:rPr>
              <a:t>全网络协议的</a:t>
            </a:r>
            <a:r>
              <a:rPr lang="en-US" altLang="zh-CN" sz="4800" dirty="0">
                <a:solidFill>
                  <a:srgbClr val="FF0000"/>
                </a:solidFill>
                <a:latin typeface="+mn-ea"/>
              </a:rPr>
              <a:t> </a:t>
            </a:r>
            <a:r>
              <a:rPr lang="en-CN" sz="4800" dirty="0">
                <a:solidFill>
                  <a:srgbClr val="C00000"/>
                </a:solidFill>
                <a:latin typeface="+mn-ea"/>
              </a:rPr>
              <a:t>可在VF</a:t>
            </a:r>
            <a:r>
              <a:rPr lang="en-US" altLang="zh-CN" sz="4800" dirty="0">
                <a:solidFill>
                  <a:srgbClr val="C00000"/>
                </a:solidFill>
                <a:latin typeface="+mn-ea"/>
              </a:rPr>
              <a:t>2</a:t>
            </a:r>
            <a:r>
              <a:rPr lang="zh-CN" altLang="en-US" sz="4800" dirty="0">
                <a:solidFill>
                  <a:srgbClr val="C00000"/>
                </a:solidFill>
                <a:latin typeface="+mn-ea"/>
              </a:rPr>
              <a:t>上运行的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6FE935A4-8953-3973-8038-6CE74057D14E}"/>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36211F49-1B40-5AC6-5999-CE0D8353BC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05728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C898256-78EB-9E1F-6EEB-5308A756FDC1}"/>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B02B028-4E29-30BA-0B81-D894A6B12D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66C43AC4-EC8C-A4F4-9CAE-9B46A4C377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E33CC68A-D40D-E26B-3CE7-86328794BE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A41C768-D686-8A69-1830-8A795F327A91}"/>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9600" dirty="0" err="1"/>
              <a:t>网卡驱动</a:t>
            </a:r>
            <a:endParaRPr lang="en-US" sz="72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C633FC9A-3416-487F-0FCF-D15743A763E8}"/>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44D961A7-2A5E-8439-3835-C990B33898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5084780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908DB7-C3A6-4FCB-9820-CEE02B398C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8A8DEF-ECD3-D9E2-0CFC-66564E02F761}"/>
              </a:ext>
            </a:extLst>
          </p:cNvPr>
          <p:cNvSpPr>
            <a:spLocks noGrp="1"/>
          </p:cNvSpPr>
          <p:nvPr>
            <p:ph type="title"/>
          </p:nvPr>
        </p:nvSpPr>
        <p:spPr>
          <a:xfrm>
            <a:off x="630936" y="640823"/>
            <a:ext cx="3419856" cy="5583148"/>
          </a:xfrm>
        </p:spPr>
        <p:txBody>
          <a:bodyPr anchor="ctr">
            <a:normAutofit/>
          </a:bodyPr>
          <a:lstStyle/>
          <a:p>
            <a:r>
              <a:rPr lang="en-CN" sz="3600" dirty="0"/>
              <a:t>阶段</a:t>
            </a:r>
            <a:r>
              <a:rPr lang="en-US" altLang="zh-CN" sz="3600" dirty="0"/>
              <a:t>1</a:t>
            </a:r>
            <a:br>
              <a:rPr lang="en-US" altLang="zh-CN" sz="5400" dirty="0"/>
            </a:br>
            <a:r>
              <a:rPr lang="zh-CN" altLang="en-US" sz="5400" dirty="0"/>
              <a:t>模拟实验</a:t>
            </a:r>
            <a:br>
              <a:rPr lang="en-US" altLang="zh-CN" sz="5400" dirty="0"/>
            </a:br>
            <a:r>
              <a:rPr lang="zh-CN" altLang="en-US" sz="3600" dirty="0"/>
              <a:t>进度</a:t>
            </a:r>
            <a:r>
              <a:rPr lang="en-US" altLang="zh-CN" sz="3600" dirty="0"/>
              <a:t>90%</a:t>
            </a:r>
            <a:endParaRPr lang="en-CN" sz="3600" dirty="0"/>
          </a:p>
        </p:txBody>
      </p:sp>
      <p:sp>
        <p:nvSpPr>
          <p:cNvPr id="11" name="sketch line">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267200" y="630936"/>
            <a:ext cx="18288" cy="5590381"/>
          </a:xfrm>
          <a:custGeom>
            <a:avLst/>
            <a:gdLst>
              <a:gd name="connsiteX0" fmla="*/ 0 w 18288"/>
              <a:gd name="connsiteY0" fmla="*/ 0 h 5590381"/>
              <a:gd name="connsiteX1" fmla="*/ 18288 w 18288"/>
              <a:gd name="connsiteY1" fmla="*/ 0 h 5590381"/>
              <a:gd name="connsiteX2" fmla="*/ 18288 w 18288"/>
              <a:gd name="connsiteY2" fmla="*/ 754701 h 5590381"/>
              <a:gd name="connsiteX3" fmla="*/ 18288 w 18288"/>
              <a:gd name="connsiteY3" fmla="*/ 1565307 h 5590381"/>
              <a:gd name="connsiteX4" fmla="*/ 18288 w 18288"/>
              <a:gd name="connsiteY4" fmla="*/ 2152297 h 5590381"/>
              <a:gd name="connsiteX5" fmla="*/ 18288 w 18288"/>
              <a:gd name="connsiteY5" fmla="*/ 2906998 h 5590381"/>
              <a:gd name="connsiteX6" fmla="*/ 18288 w 18288"/>
              <a:gd name="connsiteY6" fmla="*/ 3549892 h 5590381"/>
              <a:gd name="connsiteX7" fmla="*/ 18288 w 18288"/>
              <a:gd name="connsiteY7" fmla="*/ 4080978 h 5590381"/>
              <a:gd name="connsiteX8" fmla="*/ 18288 w 18288"/>
              <a:gd name="connsiteY8" fmla="*/ 4835680 h 5590381"/>
              <a:gd name="connsiteX9" fmla="*/ 18288 w 18288"/>
              <a:gd name="connsiteY9" fmla="*/ 5590381 h 5590381"/>
              <a:gd name="connsiteX10" fmla="*/ 0 w 18288"/>
              <a:gd name="connsiteY10" fmla="*/ 5590381 h 5590381"/>
              <a:gd name="connsiteX11" fmla="*/ 0 w 18288"/>
              <a:gd name="connsiteY11" fmla="*/ 4835680 h 5590381"/>
              <a:gd name="connsiteX12" fmla="*/ 0 w 18288"/>
              <a:gd name="connsiteY12" fmla="*/ 4304593 h 5590381"/>
              <a:gd name="connsiteX13" fmla="*/ 0 w 18288"/>
              <a:gd name="connsiteY13" fmla="*/ 3773507 h 5590381"/>
              <a:gd name="connsiteX14" fmla="*/ 0 w 18288"/>
              <a:gd name="connsiteY14" fmla="*/ 3186517 h 5590381"/>
              <a:gd name="connsiteX15" fmla="*/ 0 w 18288"/>
              <a:gd name="connsiteY15" fmla="*/ 2487720 h 5590381"/>
              <a:gd name="connsiteX16" fmla="*/ 0 w 18288"/>
              <a:gd name="connsiteY16" fmla="*/ 1956633 h 5590381"/>
              <a:gd name="connsiteX17" fmla="*/ 0 w 18288"/>
              <a:gd name="connsiteY17" fmla="*/ 1425547 h 5590381"/>
              <a:gd name="connsiteX18" fmla="*/ 0 w 18288"/>
              <a:gd name="connsiteY18" fmla="*/ 614942 h 5590381"/>
              <a:gd name="connsiteX19" fmla="*/ 0 w 18288"/>
              <a:gd name="connsiteY19" fmla="*/ 0 h 5590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288" h="5590381" fill="none" extrusionOk="0">
                <a:moveTo>
                  <a:pt x="0" y="0"/>
                </a:moveTo>
                <a:cubicBezTo>
                  <a:pt x="7726" y="-435"/>
                  <a:pt x="14198" y="437"/>
                  <a:pt x="18288" y="0"/>
                </a:cubicBezTo>
                <a:cubicBezTo>
                  <a:pt x="-5226" y="225076"/>
                  <a:pt x="46275" y="562283"/>
                  <a:pt x="18288" y="754701"/>
                </a:cubicBezTo>
                <a:cubicBezTo>
                  <a:pt x="-9699" y="947119"/>
                  <a:pt x="30081" y="1239251"/>
                  <a:pt x="18288" y="1565307"/>
                </a:cubicBezTo>
                <a:cubicBezTo>
                  <a:pt x="6495" y="1891363"/>
                  <a:pt x="7160" y="1999140"/>
                  <a:pt x="18288" y="2152297"/>
                </a:cubicBezTo>
                <a:cubicBezTo>
                  <a:pt x="29417" y="2305454"/>
                  <a:pt x="28705" y="2598333"/>
                  <a:pt x="18288" y="2906998"/>
                </a:cubicBezTo>
                <a:cubicBezTo>
                  <a:pt x="7871" y="3215663"/>
                  <a:pt x="35263" y="3327412"/>
                  <a:pt x="18288" y="3549892"/>
                </a:cubicBezTo>
                <a:cubicBezTo>
                  <a:pt x="1313" y="3772372"/>
                  <a:pt x="38561" y="3843836"/>
                  <a:pt x="18288" y="4080978"/>
                </a:cubicBezTo>
                <a:cubicBezTo>
                  <a:pt x="-1985" y="4318120"/>
                  <a:pt x="-3806" y="4511166"/>
                  <a:pt x="18288" y="4835680"/>
                </a:cubicBezTo>
                <a:cubicBezTo>
                  <a:pt x="40382" y="5160194"/>
                  <a:pt x="-13070" y="5401748"/>
                  <a:pt x="18288" y="5590381"/>
                </a:cubicBezTo>
                <a:cubicBezTo>
                  <a:pt x="12010" y="5589863"/>
                  <a:pt x="6799" y="5589982"/>
                  <a:pt x="0" y="5590381"/>
                </a:cubicBezTo>
                <a:cubicBezTo>
                  <a:pt x="-6480" y="5250523"/>
                  <a:pt x="-32148" y="5052531"/>
                  <a:pt x="0" y="4835680"/>
                </a:cubicBezTo>
                <a:cubicBezTo>
                  <a:pt x="32148" y="4618829"/>
                  <a:pt x="5352" y="4496374"/>
                  <a:pt x="0" y="4304593"/>
                </a:cubicBezTo>
                <a:cubicBezTo>
                  <a:pt x="-5352" y="4112812"/>
                  <a:pt x="9645" y="3919423"/>
                  <a:pt x="0" y="3773507"/>
                </a:cubicBezTo>
                <a:cubicBezTo>
                  <a:pt x="-9645" y="3627591"/>
                  <a:pt x="-10654" y="3330687"/>
                  <a:pt x="0" y="3186517"/>
                </a:cubicBezTo>
                <a:cubicBezTo>
                  <a:pt x="10654" y="3042347"/>
                  <a:pt x="18181" y="2635923"/>
                  <a:pt x="0" y="2487720"/>
                </a:cubicBezTo>
                <a:cubicBezTo>
                  <a:pt x="-18181" y="2339517"/>
                  <a:pt x="-7947" y="2113537"/>
                  <a:pt x="0" y="1956633"/>
                </a:cubicBezTo>
                <a:cubicBezTo>
                  <a:pt x="7947" y="1799729"/>
                  <a:pt x="-15145" y="1657735"/>
                  <a:pt x="0" y="1425547"/>
                </a:cubicBezTo>
                <a:cubicBezTo>
                  <a:pt x="15145" y="1193359"/>
                  <a:pt x="-23832" y="948054"/>
                  <a:pt x="0" y="614942"/>
                </a:cubicBezTo>
                <a:cubicBezTo>
                  <a:pt x="23832" y="281831"/>
                  <a:pt x="2816" y="129878"/>
                  <a:pt x="0" y="0"/>
                </a:cubicBezTo>
                <a:close/>
              </a:path>
              <a:path w="18288" h="5590381" stroke="0" extrusionOk="0">
                <a:moveTo>
                  <a:pt x="0" y="0"/>
                </a:moveTo>
                <a:cubicBezTo>
                  <a:pt x="5871" y="848"/>
                  <a:pt x="11713" y="-200"/>
                  <a:pt x="18288" y="0"/>
                </a:cubicBezTo>
                <a:cubicBezTo>
                  <a:pt x="41141" y="165299"/>
                  <a:pt x="3613" y="427555"/>
                  <a:pt x="18288" y="698798"/>
                </a:cubicBezTo>
                <a:cubicBezTo>
                  <a:pt x="32963" y="970041"/>
                  <a:pt x="19680" y="1226199"/>
                  <a:pt x="18288" y="1397595"/>
                </a:cubicBezTo>
                <a:cubicBezTo>
                  <a:pt x="16896" y="1568991"/>
                  <a:pt x="38798" y="1794517"/>
                  <a:pt x="18288" y="2152297"/>
                </a:cubicBezTo>
                <a:cubicBezTo>
                  <a:pt x="-2222" y="2510077"/>
                  <a:pt x="40846" y="2594424"/>
                  <a:pt x="18288" y="2739287"/>
                </a:cubicBezTo>
                <a:cubicBezTo>
                  <a:pt x="-4270" y="2884150"/>
                  <a:pt x="27117" y="3129706"/>
                  <a:pt x="18288" y="3493988"/>
                </a:cubicBezTo>
                <a:cubicBezTo>
                  <a:pt x="9459" y="3858270"/>
                  <a:pt x="54201" y="4041447"/>
                  <a:pt x="18288" y="4304593"/>
                </a:cubicBezTo>
                <a:cubicBezTo>
                  <a:pt x="-17625" y="4567740"/>
                  <a:pt x="49627" y="5149125"/>
                  <a:pt x="18288" y="5590381"/>
                </a:cubicBezTo>
                <a:cubicBezTo>
                  <a:pt x="10860" y="5590744"/>
                  <a:pt x="7568" y="5590157"/>
                  <a:pt x="0" y="5590381"/>
                </a:cubicBezTo>
                <a:cubicBezTo>
                  <a:pt x="36767" y="5266821"/>
                  <a:pt x="-16223" y="5116146"/>
                  <a:pt x="0" y="4835680"/>
                </a:cubicBezTo>
                <a:cubicBezTo>
                  <a:pt x="16223" y="4555214"/>
                  <a:pt x="-16316" y="4356490"/>
                  <a:pt x="0" y="4136882"/>
                </a:cubicBezTo>
                <a:cubicBezTo>
                  <a:pt x="16316" y="3917274"/>
                  <a:pt x="8005" y="3773465"/>
                  <a:pt x="0" y="3549892"/>
                </a:cubicBezTo>
                <a:cubicBezTo>
                  <a:pt x="-8005" y="3326319"/>
                  <a:pt x="27623" y="3052456"/>
                  <a:pt x="0" y="2851094"/>
                </a:cubicBezTo>
                <a:cubicBezTo>
                  <a:pt x="-27623" y="2649732"/>
                  <a:pt x="5614" y="2455815"/>
                  <a:pt x="0" y="2264104"/>
                </a:cubicBezTo>
                <a:cubicBezTo>
                  <a:pt x="-5614" y="2072393"/>
                  <a:pt x="22598" y="1990723"/>
                  <a:pt x="0" y="1733018"/>
                </a:cubicBezTo>
                <a:cubicBezTo>
                  <a:pt x="-22598" y="1475313"/>
                  <a:pt x="-6965" y="1369123"/>
                  <a:pt x="0" y="1090124"/>
                </a:cubicBezTo>
                <a:cubicBezTo>
                  <a:pt x="6965" y="811125"/>
                  <a:pt x="-19273" y="50704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3114097614">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Diagram 3">
            <a:extLst>
              <a:ext uri="{FF2B5EF4-FFF2-40B4-BE49-F238E27FC236}">
                <a16:creationId xmlns:a16="http://schemas.microsoft.com/office/drawing/2014/main" id="{CEF6A4C3-1EE3-4FAC-457B-001AFCA7CA92}"/>
              </a:ext>
            </a:extLst>
          </p:cNvPr>
          <p:cNvGraphicFramePr/>
          <p:nvPr>
            <p:extLst>
              <p:ext uri="{D42A27DB-BD31-4B8C-83A1-F6EECF244321}">
                <p14:modId xmlns:p14="http://schemas.microsoft.com/office/powerpoint/2010/main" val="4278579887"/>
              </p:ext>
            </p:extLst>
          </p:nvPr>
        </p:nvGraphicFramePr>
        <p:xfrm>
          <a:off x="4654296" y="640823"/>
          <a:ext cx="6894576" cy="55862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01362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graphicEl>
                                              <a:dgm id="{322D8C7D-4FC4-A641-8E19-842BC468647C}"/>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graphicEl>
                                              <a:dgm id="{12C13D57-5958-2440-AF96-07A40A0FE9EA}"/>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graphicEl>
                                              <a:dgm id="{592826BC-D8FB-AE4F-83BA-661AC91284F8}"/>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graphicEl>
                                              <a:dgm id="{0F76EB45-8537-374F-899D-DA9C8F944543}"/>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graphicEl>
                                              <a:dgm id="{E87D5272-D25F-F846-9CB9-C27E3D76A97F}"/>
                                            </p:graphic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graphicEl>
                                              <a:dgm id="{16156A99-8F6D-2342-BF5A-2A39FB7CF881}"/>
                                            </p:graphic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graphicEl>
                                              <a:dgm id="{0FB89416-966B-9C47-BA42-4FB7AC80E79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rev="1"/>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95" name="Rectangle 3094">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1833E2-A3F5-AAE5-A692-68F817020EC3}"/>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600" dirty="0" err="1"/>
              <a:t>架构</a:t>
            </a:r>
            <a:r>
              <a:rPr lang="en-US" sz="6600" kern="1200" dirty="0" err="1">
                <a:solidFill>
                  <a:schemeClr val="tx1"/>
                </a:solidFill>
                <a:latin typeface="+mj-lt"/>
                <a:ea typeface="+mj-ea"/>
                <a:cs typeface="+mj-cs"/>
              </a:rPr>
              <a:t>图</a:t>
            </a:r>
            <a:endParaRPr lang="en-US" sz="6600" kern="1200" dirty="0">
              <a:solidFill>
                <a:schemeClr val="tx1"/>
              </a:solidFill>
              <a:latin typeface="+mj-lt"/>
              <a:ea typeface="+mj-ea"/>
              <a:cs typeface="+mj-cs"/>
            </a:endParaRPr>
          </a:p>
        </p:txBody>
      </p:sp>
      <p:sp>
        <p:nvSpPr>
          <p:cNvPr id="3097"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80" name="Picture 8">
            <a:extLst>
              <a:ext uri="{FF2B5EF4-FFF2-40B4-BE49-F238E27FC236}">
                <a16:creationId xmlns:a16="http://schemas.microsoft.com/office/drawing/2014/main" id="{08F0DC6C-7497-3E56-95FC-18B753B13317}"/>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080854" y="640080"/>
            <a:ext cx="6361499" cy="555040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21B6305-4043-D483-B917-E62D1ECF381F}"/>
              </a:ext>
            </a:extLst>
          </p:cNvPr>
          <p:cNvPicPr>
            <a:picLocks noChangeAspect="1"/>
          </p:cNvPicPr>
          <p:nvPr/>
        </p:nvPicPr>
        <p:blipFill>
          <a:blip r:embed="rId4"/>
          <a:stretch>
            <a:fillRect/>
          </a:stretch>
        </p:blipFill>
        <p:spPr>
          <a:xfrm>
            <a:off x="994475" y="4893477"/>
            <a:ext cx="2552700" cy="1498600"/>
          </a:xfrm>
          <a:prstGeom prst="rect">
            <a:avLst/>
          </a:prstGeom>
        </p:spPr>
      </p:pic>
    </p:spTree>
    <p:extLst>
      <p:ext uri="{BB962C8B-B14F-4D97-AF65-F5344CB8AC3E}">
        <p14:creationId xmlns:p14="http://schemas.microsoft.com/office/powerpoint/2010/main" val="1437160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ABA0612-CE24-A105-A66A-C21D9E2ACBFE}"/>
              </a:ext>
            </a:extLst>
          </p:cNvPr>
          <p:cNvPicPr>
            <a:picLocks noChangeAspect="1"/>
          </p:cNvPicPr>
          <p:nvPr/>
        </p:nvPicPr>
        <p:blipFill>
          <a:blip r:embed="rId3"/>
          <a:srcRect t="21235" r="2" b="13991"/>
          <a:stretch>
            <a:fillRect/>
          </a:stretch>
        </p:blipFill>
        <p:spPr>
          <a:xfrm>
            <a:off x="3245637" y="-1"/>
            <a:ext cx="8946363" cy="6858000"/>
          </a:xfrm>
          <a:custGeom>
            <a:avLst/>
            <a:gdLst/>
            <a:ahLst/>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30" name="Freeform: Shape 29">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2" name="Freeform: Shape 31">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4705670-649B-23C3-4EDA-915C1123C656}"/>
              </a:ext>
            </a:extLst>
          </p:cNvPr>
          <p:cNvSpPr>
            <a:spLocks noGrp="1"/>
          </p:cNvSpPr>
          <p:nvPr>
            <p:ph type="title"/>
          </p:nvPr>
        </p:nvSpPr>
        <p:spPr>
          <a:xfrm>
            <a:off x="371094" y="1161288"/>
            <a:ext cx="3438144" cy="1239012"/>
          </a:xfrm>
        </p:spPr>
        <p:txBody>
          <a:bodyPr anchor="ctr">
            <a:normAutofit/>
          </a:bodyPr>
          <a:lstStyle/>
          <a:p>
            <a:r>
              <a:rPr lang="en-CN" sz="2600"/>
              <a:t>阶段</a:t>
            </a:r>
            <a:r>
              <a:rPr lang="en-US" altLang="zh-CN" sz="2600"/>
              <a:t>2</a:t>
            </a:r>
            <a:br>
              <a:rPr lang="en-US" altLang="zh-CN" sz="2600"/>
            </a:br>
            <a:r>
              <a:rPr lang="zh-CN" altLang="en-US" sz="2600"/>
              <a:t>真机烧录</a:t>
            </a:r>
            <a:br>
              <a:rPr lang="en-US" altLang="zh-CN" sz="2600"/>
            </a:br>
            <a:r>
              <a:rPr lang="zh-CN" altLang="en-US" sz="2600"/>
              <a:t>进度</a:t>
            </a:r>
            <a:r>
              <a:rPr lang="en-US" altLang="zh-CN" sz="2600"/>
              <a:t>99%</a:t>
            </a:r>
            <a:endParaRPr lang="en-CN" sz="2600"/>
          </a:p>
        </p:txBody>
      </p:sp>
      <p:sp>
        <p:nvSpPr>
          <p:cNvPr id="34" name="Rectangle 33">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6" name="Rectangle 3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D6E23870-819D-7212-D951-E2008012EFB9}"/>
              </a:ext>
            </a:extLst>
          </p:cNvPr>
          <p:cNvSpPr>
            <a:spLocks noGrp="1"/>
          </p:cNvSpPr>
          <p:nvPr>
            <p:ph idx="1"/>
          </p:nvPr>
        </p:nvSpPr>
        <p:spPr>
          <a:xfrm>
            <a:off x="371094" y="2718054"/>
            <a:ext cx="3438906" cy="3207258"/>
          </a:xfrm>
        </p:spPr>
        <p:txBody>
          <a:bodyPr anchor="t">
            <a:normAutofit/>
          </a:bodyPr>
          <a:lstStyle/>
          <a:p>
            <a:r>
              <a:rPr lang="en-CN" sz="1100"/>
              <a:t>烧板子</a:t>
            </a:r>
          </a:p>
          <a:p>
            <a:pPr lvl="1"/>
            <a:r>
              <a:rPr lang="en-CN" sz="1100"/>
              <a:t>U-Boot</a:t>
            </a:r>
            <a:r>
              <a:rPr lang="en-US" sz="1100"/>
              <a:t> ?</a:t>
            </a:r>
          </a:p>
          <a:p>
            <a:pPr lvl="1"/>
            <a:r>
              <a:rPr lang="en-US" sz="1100"/>
              <a:t>SPL ?</a:t>
            </a:r>
            <a:endParaRPr lang="en-CN" sz="1100"/>
          </a:p>
          <a:p>
            <a:pPr lvl="1"/>
            <a:r>
              <a:rPr lang="en-CN" sz="1100"/>
              <a:t>拨码</a:t>
            </a:r>
            <a:r>
              <a:rPr lang="zh-CN" altLang="en-US" sz="1100"/>
              <a:t> ？</a:t>
            </a:r>
            <a:endParaRPr lang="en-US" altLang="zh-CN" sz="1100"/>
          </a:p>
          <a:p>
            <a:pPr lvl="1"/>
            <a:r>
              <a:rPr lang="zh-CN" altLang="en-US" sz="1100"/>
              <a:t>*</a:t>
            </a:r>
            <a:r>
              <a:rPr lang="en-US" altLang="zh-CN" sz="1100"/>
              <a:t>.itb ?</a:t>
            </a:r>
          </a:p>
          <a:p>
            <a:r>
              <a:rPr lang="zh-CN" altLang="en-US" sz="1100"/>
              <a:t>板子启动不起来</a:t>
            </a:r>
            <a:endParaRPr lang="en-US" altLang="zh-CN" sz="1100"/>
          </a:p>
          <a:p>
            <a:pPr lvl="1"/>
            <a:r>
              <a:rPr lang="zh-CN" altLang="en-US" sz="1100"/>
              <a:t>串口调试</a:t>
            </a:r>
            <a:r>
              <a:rPr lang="en-US" altLang="zh-CN" sz="1100"/>
              <a:t> ? </a:t>
            </a:r>
          </a:p>
          <a:p>
            <a:pPr lvl="1"/>
            <a:r>
              <a:rPr lang="zh-CN" altLang="en-US" sz="1100"/>
              <a:t>毛日志输出都没有</a:t>
            </a:r>
            <a:endParaRPr lang="en-US" altLang="zh-CN" sz="1100"/>
          </a:p>
          <a:p>
            <a:pPr lvl="1"/>
            <a:r>
              <a:rPr lang="en-US" altLang="zh-CN" sz="1100"/>
              <a:t>Uart16550</a:t>
            </a:r>
            <a:r>
              <a:rPr lang="zh-CN" altLang="en-US" sz="1100"/>
              <a:t>？</a:t>
            </a:r>
            <a:r>
              <a:rPr lang="en-US" altLang="zh-CN" sz="1100"/>
              <a:t>Sbi</a:t>
            </a:r>
            <a:r>
              <a:rPr lang="zh-CN" altLang="en-US" sz="1100"/>
              <a:t> </a:t>
            </a:r>
            <a:r>
              <a:rPr lang="en-US" altLang="zh-CN" sz="1100"/>
              <a:t>legacy</a:t>
            </a:r>
            <a:r>
              <a:rPr lang="zh-CN" altLang="en-US" sz="1100"/>
              <a:t> </a:t>
            </a:r>
            <a:r>
              <a:rPr lang="en-US" altLang="zh-CN" sz="1100"/>
              <a:t>put</a:t>
            </a:r>
            <a:r>
              <a:rPr lang="zh-CN" altLang="en-US" sz="1100"/>
              <a:t> </a:t>
            </a:r>
            <a:r>
              <a:rPr lang="en-US" altLang="zh-CN" sz="1100"/>
              <a:t>char</a:t>
            </a:r>
            <a:r>
              <a:rPr lang="zh-CN" altLang="en-US" sz="1100"/>
              <a:t>？</a:t>
            </a:r>
            <a:endParaRPr lang="en-US" altLang="zh-CN" sz="1100"/>
          </a:p>
          <a:p>
            <a:pPr lvl="1"/>
            <a:r>
              <a:rPr lang="zh-CN" altLang="en-US" sz="1100"/>
              <a:t>启动地址怎么还跟老师教的不一样？</a:t>
            </a:r>
            <a:endParaRPr lang="en-US" altLang="zh-CN" sz="1100"/>
          </a:p>
          <a:p>
            <a:r>
              <a:rPr lang="zh-CN" altLang="en-US" sz="1100"/>
              <a:t>这些怎么跟</a:t>
            </a:r>
            <a:r>
              <a:rPr lang="zh-CN" altLang="en-CN" sz="1100"/>
              <a:t>课上学的</a:t>
            </a:r>
            <a:r>
              <a:rPr lang="zh-CN" altLang="en-US" sz="1100"/>
              <a:t>不一样？</a:t>
            </a:r>
            <a:endParaRPr lang="en-US" altLang="zh-CN" sz="1100"/>
          </a:p>
          <a:p>
            <a:endParaRPr lang="en-US" altLang="zh-CN" sz="1100"/>
          </a:p>
          <a:p>
            <a:r>
              <a:rPr lang="en-US" altLang="zh-CN" sz="1100"/>
              <a:t>AI</a:t>
            </a:r>
            <a:r>
              <a:rPr lang="zh-CN" altLang="en-US" sz="1100"/>
              <a:t>还是帮了不少忙的</a:t>
            </a:r>
            <a:endParaRPr lang="en-US" altLang="zh-CN" sz="1100"/>
          </a:p>
        </p:txBody>
      </p:sp>
    </p:spTree>
    <p:extLst>
      <p:ext uri="{BB962C8B-B14F-4D97-AF65-F5344CB8AC3E}">
        <p14:creationId xmlns:p14="http://schemas.microsoft.com/office/powerpoint/2010/main" val="8435479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8FDFD637-3A95-0F1A-D0EA-97F6DDC31F10}"/>
              </a:ext>
            </a:extLst>
          </p:cNvPr>
          <p:cNvPicPr>
            <a:picLocks noChangeAspect="1"/>
          </p:cNvPicPr>
          <p:nvPr/>
        </p:nvPicPr>
        <p:blipFill>
          <a:blip r:embed="rId3"/>
          <a:srcRect t="3918" b="12074"/>
          <a:stretch>
            <a:fillRect/>
          </a:stretch>
        </p:blipFill>
        <p:spPr>
          <a:xfrm>
            <a:off x="3245637" y="-1"/>
            <a:ext cx="8946363" cy="6858000"/>
          </a:xfrm>
          <a:custGeom>
            <a:avLst/>
            <a:gdLst/>
            <a:ahLst/>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22" name="Freeform: Shape 16">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87B39FA-AAB1-0777-748B-1B1DC9F275E8}"/>
              </a:ext>
            </a:extLst>
          </p:cNvPr>
          <p:cNvSpPr>
            <a:spLocks noGrp="1"/>
          </p:cNvSpPr>
          <p:nvPr>
            <p:ph type="title"/>
          </p:nvPr>
        </p:nvSpPr>
        <p:spPr>
          <a:xfrm>
            <a:off x="371094" y="1161288"/>
            <a:ext cx="3438144" cy="1239012"/>
          </a:xfrm>
        </p:spPr>
        <p:txBody>
          <a:bodyPr anchor="ctr">
            <a:normAutofit/>
          </a:bodyPr>
          <a:lstStyle/>
          <a:p>
            <a:r>
              <a:rPr lang="en-CN" sz="2600"/>
              <a:t>阶段</a:t>
            </a:r>
            <a:r>
              <a:rPr lang="en-US" altLang="zh-CN" sz="2600"/>
              <a:t>3.1</a:t>
            </a:r>
            <a:br>
              <a:rPr lang="en-US" altLang="zh-CN" sz="2600"/>
            </a:br>
            <a:r>
              <a:rPr lang="zh-CN" altLang="en-US" sz="2600"/>
              <a:t>网卡驱动</a:t>
            </a:r>
            <a:br>
              <a:rPr lang="en-US" altLang="zh-CN" sz="2600"/>
            </a:br>
            <a:r>
              <a:rPr lang="zh-CN" altLang="en-US" sz="2600"/>
              <a:t>进度</a:t>
            </a:r>
            <a:r>
              <a:rPr lang="en-US" altLang="zh-CN" sz="2600"/>
              <a:t>99.9%</a:t>
            </a:r>
            <a:endParaRPr lang="en-CN" sz="2600"/>
          </a:p>
        </p:txBody>
      </p:sp>
      <p:sp>
        <p:nvSpPr>
          <p:cNvPr id="21" name="Rectangle 20">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EE32BA23-24A4-F84D-F708-272DCA3FEFA6}"/>
              </a:ext>
            </a:extLst>
          </p:cNvPr>
          <p:cNvSpPr>
            <a:spLocks noGrp="1"/>
          </p:cNvSpPr>
          <p:nvPr>
            <p:ph idx="1"/>
          </p:nvPr>
        </p:nvSpPr>
        <p:spPr>
          <a:xfrm>
            <a:off x="371094" y="2718054"/>
            <a:ext cx="3438906" cy="3207258"/>
          </a:xfrm>
        </p:spPr>
        <p:txBody>
          <a:bodyPr anchor="t">
            <a:normAutofit/>
          </a:bodyPr>
          <a:lstStyle/>
          <a:p>
            <a:pPr marL="0" indent="0">
              <a:buNone/>
            </a:pPr>
            <a:endParaRPr lang="en-US" altLang="zh-CN" sz="1200"/>
          </a:p>
          <a:p>
            <a:r>
              <a:rPr lang="en-US" altLang="zh-CN" sz="1200"/>
              <a:t>RX/TX</a:t>
            </a:r>
            <a:r>
              <a:rPr lang="zh-CN" altLang="en-US" sz="1200"/>
              <a:t> </a:t>
            </a:r>
            <a:r>
              <a:rPr lang="en-US" altLang="zh-CN" sz="1200"/>
              <a:t>Ring</a:t>
            </a:r>
            <a:r>
              <a:rPr lang="zh-CN" altLang="en-US" sz="1200"/>
              <a:t>？</a:t>
            </a:r>
            <a:endParaRPr lang="en-US" altLang="zh-CN" sz="1200"/>
          </a:p>
          <a:p>
            <a:r>
              <a:rPr lang="en-US" altLang="zh-CN" sz="1200"/>
              <a:t>Descriptors?</a:t>
            </a:r>
          </a:p>
          <a:p>
            <a:r>
              <a:rPr lang="en-US" altLang="zh-CN" sz="1200"/>
              <a:t>Channel</a:t>
            </a:r>
            <a:r>
              <a:rPr lang="zh-CN" altLang="en-US" sz="1200"/>
              <a:t>？</a:t>
            </a:r>
            <a:endParaRPr lang="en-US" altLang="zh-CN" sz="1200"/>
          </a:p>
          <a:p>
            <a:r>
              <a:rPr lang="zh-CN" altLang="en-US" sz="1200"/>
              <a:t>上百个寄存器都是干嘛用的</a:t>
            </a:r>
            <a:r>
              <a:rPr lang="en-US" altLang="zh-CN" sz="1200"/>
              <a:t>?</a:t>
            </a:r>
          </a:p>
          <a:p>
            <a:r>
              <a:rPr lang="en-US" altLang="zh-CN" sz="1200"/>
              <a:t>PHYIF</a:t>
            </a:r>
            <a:r>
              <a:rPr lang="zh-CN" altLang="en-US" sz="1200"/>
              <a:t>？</a:t>
            </a:r>
            <a:endParaRPr lang="en-US" altLang="zh-CN" sz="1200"/>
          </a:p>
          <a:p>
            <a:r>
              <a:rPr lang="zh-CN" altLang="en-US" sz="1200"/>
              <a:t>时钟初始化？</a:t>
            </a:r>
            <a:endParaRPr lang="en-US" altLang="zh-CN" sz="1200"/>
          </a:p>
          <a:p>
            <a:r>
              <a:rPr lang="zh-CN" altLang="en-US" sz="1200"/>
              <a:t>这都是啥跟啥？</a:t>
            </a:r>
            <a:endParaRPr lang="en-US" altLang="zh-CN" sz="1200"/>
          </a:p>
          <a:p>
            <a:r>
              <a:rPr lang="zh-CN" altLang="en-US" sz="1200"/>
              <a:t>寻求老师，学长，厂商帮助</a:t>
            </a:r>
            <a:endParaRPr lang="en-US" altLang="zh-CN" sz="1200"/>
          </a:p>
          <a:p>
            <a:endParaRPr lang="en-US" altLang="zh-CN" sz="1200"/>
          </a:p>
          <a:p>
            <a:r>
              <a:rPr lang="en-US" altLang="zh-CN" sz="1200"/>
              <a:t>AI</a:t>
            </a:r>
            <a:r>
              <a:rPr lang="zh-CN" altLang="en-US" sz="1200"/>
              <a:t> 还是帮了不少倒忙的</a:t>
            </a:r>
            <a:endParaRPr lang="en-US" altLang="zh-CN" sz="1200"/>
          </a:p>
        </p:txBody>
      </p:sp>
    </p:spTree>
    <p:extLst>
      <p:ext uri="{BB962C8B-B14F-4D97-AF65-F5344CB8AC3E}">
        <p14:creationId xmlns:p14="http://schemas.microsoft.com/office/powerpoint/2010/main" val="4214624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4"/>
                                        </p:tgtEl>
                                      </p:cBhvr>
                                    </p:animEffect>
                                    <p:set>
                                      <p:cBhvr>
                                        <p:cTn id="12"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18F6173-68DA-D5E0-CB6E-4C4793CC4728}"/>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DFFAFD2-5B5A-F31A-5F30-18F1C7D8168B}"/>
              </a:ext>
            </a:extLst>
          </p:cNvPr>
          <p:cNvPicPr>
            <a:picLocks noChangeAspect="1"/>
          </p:cNvPicPr>
          <p:nvPr/>
        </p:nvPicPr>
        <p:blipFill>
          <a:blip r:embed="rId3"/>
          <a:srcRect l="11429" t="-1" r="-3724" b="-1"/>
          <a:stretch>
            <a:fillRect/>
          </a:stretch>
        </p:blipFill>
        <p:spPr>
          <a:xfrm>
            <a:off x="3245637" y="-1"/>
            <a:ext cx="8946363" cy="6858000"/>
          </a:xfrm>
          <a:custGeom>
            <a:avLst/>
            <a:gdLst/>
            <a:ahLst/>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17" name="Freeform: Shape 16">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34638C8-EC10-9371-AF52-6E117827C7D7}"/>
              </a:ext>
            </a:extLst>
          </p:cNvPr>
          <p:cNvSpPr>
            <a:spLocks noGrp="1"/>
          </p:cNvSpPr>
          <p:nvPr>
            <p:ph type="title"/>
          </p:nvPr>
        </p:nvSpPr>
        <p:spPr>
          <a:xfrm>
            <a:off x="371094" y="1161288"/>
            <a:ext cx="3438144" cy="1239012"/>
          </a:xfrm>
        </p:spPr>
        <p:txBody>
          <a:bodyPr anchor="ctr">
            <a:normAutofit/>
          </a:bodyPr>
          <a:lstStyle/>
          <a:p>
            <a:r>
              <a:rPr lang="zh-CN" altLang="en-US" sz="2800"/>
              <a:t>训练营结束</a:t>
            </a:r>
            <a:endParaRPr lang="en-CN" sz="2800"/>
          </a:p>
        </p:txBody>
      </p:sp>
      <p:sp>
        <p:nvSpPr>
          <p:cNvPr id="21" name="Rectangle 20">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BDD1255B-E0BE-0EA1-F61F-B768982FDAF1}"/>
              </a:ext>
            </a:extLst>
          </p:cNvPr>
          <p:cNvSpPr>
            <a:spLocks noGrp="1"/>
          </p:cNvSpPr>
          <p:nvPr>
            <p:ph idx="1"/>
          </p:nvPr>
        </p:nvSpPr>
        <p:spPr>
          <a:xfrm>
            <a:off x="371094" y="2718054"/>
            <a:ext cx="3438906" cy="3207258"/>
          </a:xfrm>
        </p:spPr>
        <p:txBody>
          <a:bodyPr anchor="t">
            <a:normAutofit/>
          </a:bodyPr>
          <a:lstStyle/>
          <a:p>
            <a:r>
              <a:rPr lang="en-CN" sz="1700" dirty="0"/>
              <a:t>在运气好的时候</a:t>
            </a:r>
          </a:p>
          <a:p>
            <a:pPr lvl="1"/>
            <a:r>
              <a:rPr lang="en-CN" sz="1700" dirty="0"/>
              <a:t>可以收到</a:t>
            </a:r>
            <a:r>
              <a:rPr lang="en-US" altLang="zh-CN" sz="1700" dirty="0"/>
              <a:t>1-2</a:t>
            </a:r>
            <a:r>
              <a:rPr lang="zh-CN" altLang="en-US" sz="1700" dirty="0"/>
              <a:t>个包</a:t>
            </a:r>
            <a:endParaRPr lang="en-US" altLang="zh-CN" sz="1700" dirty="0"/>
          </a:p>
          <a:p>
            <a:r>
              <a:rPr lang="zh-CN" altLang="en-US" sz="1700" dirty="0"/>
              <a:t>在运气不好的时候</a:t>
            </a:r>
            <a:endParaRPr lang="en-US" altLang="zh-CN" sz="1700" dirty="0"/>
          </a:p>
          <a:p>
            <a:pPr lvl="1"/>
            <a:r>
              <a:rPr lang="zh-CN" altLang="en-US" sz="1700" dirty="0"/>
              <a:t>什么都收不到</a:t>
            </a:r>
            <a:endParaRPr lang="en-US" altLang="zh-CN" sz="1700" dirty="0"/>
          </a:p>
          <a:p>
            <a:pPr lvl="1"/>
            <a:r>
              <a:rPr lang="zh-CN" altLang="en-US" sz="1700" dirty="0"/>
              <a:t>也发不出去</a:t>
            </a:r>
            <a:endParaRPr lang="en-US" altLang="zh-CN" sz="1700" dirty="0"/>
          </a:p>
          <a:p>
            <a:r>
              <a:rPr lang="zh-CN" altLang="en-US" sz="1700" dirty="0"/>
              <a:t>放一晚上凉透了，第二天</a:t>
            </a:r>
            <a:r>
              <a:rPr lang="zh-CN" altLang="en-CN" sz="1700" dirty="0"/>
              <a:t>上</a:t>
            </a:r>
            <a:r>
              <a:rPr lang="zh-CN" altLang="en-US" sz="1700" dirty="0"/>
              <a:t>电，运气好。</a:t>
            </a:r>
            <a:endParaRPr lang="en-US" altLang="zh-CN" sz="1700" dirty="0"/>
          </a:p>
          <a:p>
            <a:r>
              <a:rPr lang="zh-CN" altLang="en-US" sz="1700" dirty="0"/>
              <a:t>一直通电，运气不好。</a:t>
            </a:r>
            <a:endParaRPr lang="en-US" altLang="zh-CN" sz="1700" dirty="0"/>
          </a:p>
        </p:txBody>
      </p:sp>
    </p:spTree>
    <p:extLst>
      <p:ext uri="{BB962C8B-B14F-4D97-AF65-F5344CB8AC3E}">
        <p14:creationId xmlns:p14="http://schemas.microsoft.com/office/powerpoint/2010/main" val="18226818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80E2F28-2649-B6AE-EA45-694B76C28CF5}"/>
              </a:ext>
            </a:extLst>
          </p:cNvPr>
          <p:cNvPicPr>
            <a:picLocks noChangeAspect="1"/>
          </p:cNvPicPr>
          <p:nvPr/>
        </p:nvPicPr>
        <p:blipFill>
          <a:blip r:embed="rId3"/>
          <a:srcRect t="18779" r="-2" b="28604"/>
          <a:stretch>
            <a:fillRect/>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4" name="Picture 3">
            <a:extLst>
              <a:ext uri="{FF2B5EF4-FFF2-40B4-BE49-F238E27FC236}">
                <a16:creationId xmlns:a16="http://schemas.microsoft.com/office/drawing/2014/main" id="{B971956B-BBD8-EBA5-EA25-1B1388F742D6}"/>
              </a:ext>
            </a:extLst>
          </p:cNvPr>
          <p:cNvPicPr>
            <a:picLocks noChangeAspect="1"/>
          </p:cNvPicPr>
          <p:nvPr/>
        </p:nvPicPr>
        <p:blipFill>
          <a:blip r:embed="rId4"/>
          <a:srcRect r="-2" b="989"/>
          <a:stretch>
            <a:fillRect/>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48" name="Freeform: Shape 16">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18">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F5F9E2CF-CBA7-133C-294D-BBB1428921B4}"/>
              </a:ext>
            </a:extLst>
          </p:cNvPr>
          <p:cNvSpPr>
            <a:spLocks noGrp="1"/>
          </p:cNvSpPr>
          <p:nvPr>
            <p:ph type="title"/>
          </p:nvPr>
        </p:nvSpPr>
        <p:spPr>
          <a:xfrm>
            <a:off x="448056" y="859536"/>
            <a:ext cx="4832802" cy="1243584"/>
          </a:xfrm>
        </p:spPr>
        <p:txBody>
          <a:bodyPr>
            <a:normAutofit/>
          </a:bodyPr>
          <a:lstStyle/>
          <a:p>
            <a:r>
              <a:rPr lang="en-CN" sz="2600" dirty="0"/>
              <a:t>阶段</a:t>
            </a:r>
            <a:r>
              <a:rPr lang="en-US" altLang="zh-CN" sz="2600" dirty="0"/>
              <a:t>4</a:t>
            </a:r>
            <a:r>
              <a:rPr lang="zh-CN" altLang="en-US" sz="2600" dirty="0"/>
              <a:t> 斗罢艰险，又出发！</a:t>
            </a:r>
            <a:br>
              <a:rPr lang="en-US" altLang="zh-CN" sz="2600" dirty="0"/>
            </a:br>
            <a:r>
              <a:rPr lang="zh-CN" altLang="en-US" sz="2600" dirty="0"/>
              <a:t>时钟初始化</a:t>
            </a:r>
            <a:br>
              <a:rPr lang="en-US" altLang="zh-CN" sz="2600" dirty="0"/>
            </a:br>
            <a:r>
              <a:rPr lang="en-US" altLang="zh-CN" sz="2600" dirty="0"/>
              <a:t>99.99%</a:t>
            </a:r>
            <a:endParaRPr lang="en-CN" sz="2600" dirty="0"/>
          </a:p>
        </p:txBody>
      </p:sp>
      <p:sp>
        <p:nvSpPr>
          <p:cNvPr id="50" name="Rectangle 49">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3" name="Rectangle 2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Rectangle 50">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480327D-BB98-119C-C9A0-366A84B46E9A}"/>
              </a:ext>
            </a:extLst>
          </p:cNvPr>
          <p:cNvSpPr>
            <a:spLocks noGrp="1"/>
          </p:cNvSpPr>
          <p:nvPr>
            <p:ph idx="1"/>
          </p:nvPr>
        </p:nvSpPr>
        <p:spPr>
          <a:xfrm>
            <a:off x="448056" y="2512611"/>
            <a:ext cx="4832803" cy="3664351"/>
          </a:xfrm>
        </p:spPr>
        <p:txBody>
          <a:bodyPr>
            <a:normAutofit lnSpcReduction="10000"/>
          </a:bodyPr>
          <a:lstStyle/>
          <a:p>
            <a:r>
              <a:rPr lang="en-US" sz="1400" dirty="0"/>
              <a:t>AXI</a:t>
            </a:r>
            <a:r>
              <a:rPr lang="en-US" altLang="zh-CN" sz="1400" dirty="0"/>
              <a:t>/AHB</a:t>
            </a:r>
            <a:r>
              <a:rPr lang="zh-CN" altLang="en-US" sz="1400" dirty="0"/>
              <a:t>？</a:t>
            </a:r>
            <a:endParaRPr lang="en-US" sz="1400" dirty="0"/>
          </a:p>
          <a:p>
            <a:r>
              <a:rPr lang="en-US" sz="1400" dirty="0"/>
              <a:t>RX?</a:t>
            </a:r>
          </a:p>
          <a:p>
            <a:r>
              <a:rPr lang="en-US" sz="1400" dirty="0"/>
              <a:t>TX?</a:t>
            </a:r>
          </a:p>
          <a:p>
            <a:r>
              <a:rPr lang="en-US" sz="1400" dirty="0"/>
              <a:t>GTX?</a:t>
            </a:r>
          </a:p>
          <a:p>
            <a:r>
              <a:rPr lang="en-US" sz="1400" dirty="0"/>
              <a:t>RI?</a:t>
            </a:r>
          </a:p>
          <a:p>
            <a:r>
              <a:rPr lang="en-US" sz="1400" dirty="0"/>
              <a:t>Delay?</a:t>
            </a:r>
          </a:p>
          <a:p>
            <a:endParaRPr lang="en-US" sz="1400" dirty="0"/>
          </a:p>
          <a:p>
            <a:r>
              <a:rPr lang="en-CN" sz="1400" dirty="0"/>
              <a:t>AI还是帮了我非常多倒忙的</a:t>
            </a:r>
          </a:p>
          <a:p>
            <a:r>
              <a:rPr lang="en-CN" sz="1400" dirty="0"/>
              <a:t>人类的智商开始占领高地</a:t>
            </a:r>
            <a:endParaRPr lang="en-US" sz="1400" dirty="0"/>
          </a:p>
          <a:p>
            <a:r>
              <a:rPr lang="en-CN" sz="1400" dirty="0"/>
              <a:t>自己编译u-boot</a:t>
            </a:r>
            <a:r>
              <a:rPr lang="zh-CN" altLang="en-US" sz="1400" dirty="0"/>
              <a:t>，打印跟踪时钟初始化</a:t>
            </a:r>
            <a:endParaRPr lang="en-CN" sz="1400" dirty="0"/>
          </a:p>
          <a:p>
            <a:r>
              <a:rPr lang="en-CN" sz="1400" dirty="0">
                <a:latin typeface="Source Code Pro" panose="020B0509030403020204" pitchFamily="49" charset="0"/>
                <a:ea typeface="Source Code Pro" panose="020B0509030403020204" pitchFamily="49" charset="0"/>
              </a:rPr>
              <a:t>devmem</a:t>
            </a:r>
            <a:r>
              <a:rPr lang="en-CN" sz="1400" dirty="0"/>
              <a:t> buildroot</a:t>
            </a:r>
          </a:p>
          <a:p>
            <a:r>
              <a:rPr lang="en-CN" sz="1400" dirty="0">
                <a:latin typeface="Source Code Pro" panose="020B0509030403020204" pitchFamily="49" charset="0"/>
                <a:ea typeface="Source Code Pro" panose="020B0509030403020204" pitchFamily="49" charset="0"/>
              </a:rPr>
              <a:t>md</a:t>
            </a:r>
            <a:r>
              <a:rPr lang="en-CN" sz="1400" dirty="0"/>
              <a:t> u-boot</a:t>
            </a:r>
          </a:p>
        </p:txBody>
      </p:sp>
    </p:spTree>
    <p:extLst>
      <p:ext uri="{BB962C8B-B14F-4D97-AF65-F5344CB8AC3E}">
        <p14:creationId xmlns:p14="http://schemas.microsoft.com/office/powerpoint/2010/main" val="134805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A8B041E-7C2A-B690-11B4-A185ED4C8FEC}"/>
            </a:ext>
          </a:extLst>
        </p:cNvPr>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6B5E2835-4E47-45B3-9CFE-732FF7B054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AI-generated content may be incorrect.">
            <a:extLst>
              <a:ext uri="{FF2B5EF4-FFF2-40B4-BE49-F238E27FC236}">
                <a16:creationId xmlns:a16="http://schemas.microsoft.com/office/drawing/2014/main" id="{C1D00400-4AD3-2978-36F4-186D29A9F408}"/>
              </a:ext>
            </a:extLst>
          </p:cNvPr>
          <p:cNvPicPr>
            <a:picLocks noChangeAspect="1"/>
          </p:cNvPicPr>
          <p:nvPr/>
        </p:nvPicPr>
        <p:blipFill>
          <a:blip r:embed="rId3"/>
          <a:srcRect t="52048" r="1" b="4847"/>
          <a:stretch>
            <a:fillRect/>
          </a:stretch>
        </p:blipFill>
        <p:spPr>
          <a:xfrm>
            <a:off x="3243600" y="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p:spPr>
      </p:pic>
      <p:sp useBgFill="1">
        <p:nvSpPr>
          <p:cNvPr id="24" name="Freeform: Shape 23">
            <a:extLst>
              <a:ext uri="{FF2B5EF4-FFF2-40B4-BE49-F238E27FC236}">
                <a16:creationId xmlns:a16="http://schemas.microsoft.com/office/drawing/2014/main" id="{5B45AD5D-AA52-4F7B-9362-576A39AD9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D5D5D5"/>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6" name="Freeform: Shape 25">
            <a:extLst>
              <a:ext uri="{FF2B5EF4-FFF2-40B4-BE49-F238E27FC236}">
                <a16:creationId xmlns:a16="http://schemas.microsoft.com/office/drawing/2014/main" id="{AEDD7960-4866-4399-BEF6-DD1431AB4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0FD9F46-DFCF-50BF-7185-643984832C03}"/>
              </a:ext>
            </a:extLst>
          </p:cNvPr>
          <p:cNvSpPr>
            <a:spLocks noGrp="1"/>
          </p:cNvSpPr>
          <p:nvPr>
            <p:ph type="title"/>
          </p:nvPr>
        </p:nvSpPr>
        <p:spPr>
          <a:xfrm>
            <a:off x="371094" y="1161288"/>
            <a:ext cx="3438144" cy="1125728"/>
          </a:xfrm>
        </p:spPr>
        <p:txBody>
          <a:bodyPr vert="horz" lIns="91440" tIns="45720" rIns="91440" bIns="45720" rtlCol="0" anchor="b">
            <a:normAutofit/>
          </a:bodyPr>
          <a:lstStyle/>
          <a:p>
            <a:r>
              <a:rPr lang="en-US" sz="2400"/>
              <a:t>阶段3.2</a:t>
            </a:r>
            <a:br>
              <a:rPr lang="en-US" sz="2400"/>
            </a:br>
            <a:r>
              <a:rPr lang="zh-CN" altLang="en-US" sz="2400"/>
              <a:t>再战网卡驱动</a:t>
            </a:r>
            <a:br>
              <a:rPr lang="en-US" altLang="zh-CN" sz="2400"/>
            </a:br>
            <a:r>
              <a:rPr lang="en-US" altLang="zh-CN" sz="2400"/>
              <a:t>99.999%</a:t>
            </a:r>
            <a:endParaRPr lang="en-US" sz="2400"/>
          </a:p>
        </p:txBody>
      </p:sp>
      <p:sp>
        <p:nvSpPr>
          <p:cNvPr id="28" name="Rectangle 2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0" name="Rectangle 2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37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6" name="Rectangle 5">
            <a:extLst>
              <a:ext uri="{FF2B5EF4-FFF2-40B4-BE49-F238E27FC236}">
                <a16:creationId xmlns:a16="http://schemas.microsoft.com/office/drawing/2014/main" id="{02D7E5A9-D7C3-420D-F613-FAEB900EDBC1}"/>
              </a:ext>
            </a:extLst>
          </p:cNvPr>
          <p:cNvSpPr/>
          <p:nvPr/>
        </p:nvSpPr>
        <p:spPr>
          <a:xfrm>
            <a:off x="371094" y="2718054"/>
            <a:ext cx="3438906" cy="3207258"/>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dirty="0">
                <a:solidFill>
                  <a:schemeClr val="tx1"/>
                </a:solidFill>
              </a:rPr>
              <a:t>PHY初始化</a:t>
            </a:r>
            <a:r>
              <a:rPr lang="zh-CN" altLang="en-US" sz="1700" dirty="0">
                <a:solidFill>
                  <a:schemeClr val="tx1"/>
                </a:solidFill>
              </a:rPr>
              <a:t>？</a:t>
            </a:r>
            <a:endParaRPr lang="en-US" altLang="zh-CN" sz="1700" dirty="0">
              <a:solidFill>
                <a:schemeClr val="tx1"/>
              </a:solidFill>
            </a:endParaRPr>
          </a:p>
          <a:p>
            <a:pPr indent="-228600">
              <a:lnSpc>
                <a:spcPct val="90000"/>
              </a:lnSpc>
              <a:spcAft>
                <a:spcPts val="600"/>
              </a:spcAft>
              <a:buFont typeface="Arial" panose="020B0604020202020204" pitchFamily="34" charset="0"/>
              <a:buChar char="•"/>
            </a:pPr>
            <a:r>
              <a:rPr lang="en-US" altLang="zh-CN" sz="1700" dirty="0">
                <a:solidFill>
                  <a:schemeClr val="tx1"/>
                </a:solidFill>
              </a:rPr>
              <a:t>C22/C45/MDIO</a:t>
            </a:r>
            <a:r>
              <a:rPr lang="zh-CN" altLang="en-US" sz="1700" dirty="0">
                <a:solidFill>
                  <a:schemeClr val="tx1"/>
                </a:solidFill>
              </a:rPr>
              <a:t>？</a:t>
            </a:r>
            <a:endParaRPr lang="en-US" altLang="zh-CN" sz="1700" dirty="0">
              <a:solidFill>
                <a:schemeClr val="tx1"/>
              </a:solidFill>
            </a:endParaRPr>
          </a:p>
          <a:p>
            <a:pPr indent="-228600">
              <a:lnSpc>
                <a:spcPct val="90000"/>
              </a:lnSpc>
              <a:spcAft>
                <a:spcPts val="600"/>
              </a:spcAft>
              <a:buFont typeface="Arial" panose="020B0604020202020204" pitchFamily="34" charset="0"/>
              <a:buChar char="•"/>
            </a:pPr>
            <a:r>
              <a:rPr lang="en-US" altLang="zh-CN" sz="1700" dirty="0">
                <a:solidFill>
                  <a:schemeClr val="tx1"/>
                </a:solidFill>
              </a:rPr>
              <a:t>Desc</a:t>
            </a:r>
            <a:r>
              <a:rPr lang="zh-CN" altLang="en-US" sz="1700" dirty="0">
                <a:solidFill>
                  <a:schemeClr val="tx1"/>
                </a:solidFill>
              </a:rPr>
              <a:t>地址对齐？</a:t>
            </a:r>
            <a:endParaRPr lang="en-US" altLang="zh-CN" sz="1700" dirty="0">
              <a:solidFill>
                <a:schemeClr val="tx1"/>
              </a:solidFill>
            </a:endParaRPr>
          </a:p>
          <a:p>
            <a:pPr indent="-228600">
              <a:lnSpc>
                <a:spcPct val="90000"/>
              </a:lnSpc>
              <a:spcAft>
                <a:spcPts val="600"/>
              </a:spcAft>
              <a:buFont typeface="Arial" panose="020B0604020202020204" pitchFamily="34" charset="0"/>
              <a:buChar char="•"/>
            </a:pPr>
            <a:endParaRPr lang="en-US" altLang="zh-CN" sz="1700" dirty="0">
              <a:solidFill>
                <a:schemeClr val="tx1"/>
              </a:solidFill>
            </a:endParaRPr>
          </a:p>
          <a:p>
            <a:pPr indent="-228600">
              <a:lnSpc>
                <a:spcPct val="90000"/>
              </a:lnSpc>
              <a:spcAft>
                <a:spcPts val="600"/>
              </a:spcAft>
              <a:buFont typeface="Arial" panose="020B0604020202020204" pitchFamily="34" charset="0"/>
              <a:buChar char="•"/>
            </a:pPr>
            <a:r>
              <a:rPr lang="en-US" altLang="zh-CN" sz="1700" dirty="0">
                <a:solidFill>
                  <a:schemeClr val="tx1"/>
                </a:solidFill>
              </a:rPr>
              <a:t>Cache invalid/flush</a:t>
            </a:r>
          </a:p>
          <a:p>
            <a:pPr indent="-228600">
              <a:lnSpc>
                <a:spcPct val="90000"/>
              </a:lnSpc>
              <a:spcAft>
                <a:spcPts val="600"/>
              </a:spcAft>
              <a:buFont typeface="Arial" panose="020B0604020202020204" pitchFamily="34" charset="0"/>
              <a:buChar char="•"/>
            </a:pPr>
            <a:r>
              <a:rPr lang="en-US" sz="1700" dirty="0">
                <a:solidFill>
                  <a:schemeClr val="tx1"/>
                </a:solidFill>
              </a:rPr>
              <a:t>DMA</a:t>
            </a:r>
            <a:r>
              <a:rPr lang="zh-CN" altLang="en-US" sz="1700" dirty="0">
                <a:solidFill>
                  <a:schemeClr val="tx1"/>
                </a:solidFill>
              </a:rPr>
              <a:t>地址？（</a:t>
            </a:r>
            <a:r>
              <a:rPr lang="en-US" altLang="zh-CN" sz="1700" dirty="0">
                <a:solidFill>
                  <a:schemeClr val="tx1"/>
                </a:solidFill>
              </a:rPr>
              <a:t>AI</a:t>
            </a:r>
            <a:r>
              <a:rPr lang="zh-CN" altLang="en-US" sz="1700" dirty="0">
                <a:solidFill>
                  <a:schemeClr val="tx1"/>
                </a:solidFill>
              </a:rPr>
              <a:t>犯的最大的错误）</a:t>
            </a:r>
            <a:endParaRPr lang="en-US" altLang="zh-CN" sz="1700" dirty="0">
              <a:solidFill>
                <a:schemeClr val="tx1"/>
              </a:solidFill>
            </a:endParaRPr>
          </a:p>
          <a:p>
            <a:pPr indent="-228600">
              <a:lnSpc>
                <a:spcPct val="90000"/>
              </a:lnSpc>
              <a:spcAft>
                <a:spcPts val="600"/>
              </a:spcAft>
              <a:buFont typeface="Arial" panose="020B0604020202020204" pitchFamily="34" charset="0"/>
              <a:buChar char="•"/>
            </a:pPr>
            <a:endParaRPr lang="en-US" altLang="zh-CN" sz="1700" dirty="0">
              <a:solidFill>
                <a:schemeClr val="tx1"/>
              </a:solidFill>
            </a:endParaRPr>
          </a:p>
          <a:p>
            <a:pPr indent="-228600">
              <a:lnSpc>
                <a:spcPct val="90000"/>
              </a:lnSpc>
              <a:spcAft>
                <a:spcPts val="600"/>
              </a:spcAft>
              <a:buFont typeface="Arial" panose="020B0604020202020204" pitchFamily="34" charset="0"/>
              <a:buChar char="•"/>
            </a:pPr>
            <a:r>
              <a:rPr lang="zh-CN" altLang="en-US" sz="1700" dirty="0">
                <a:solidFill>
                  <a:schemeClr val="tx1"/>
                </a:solidFill>
              </a:rPr>
              <a:t>自己编译</a:t>
            </a:r>
            <a:r>
              <a:rPr lang="en-US" altLang="zh-CN" sz="1700" dirty="0">
                <a:solidFill>
                  <a:schemeClr val="tx1"/>
                </a:solidFill>
              </a:rPr>
              <a:t>u-boot</a:t>
            </a:r>
            <a:r>
              <a:rPr lang="zh-CN" altLang="en-US" sz="1700" dirty="0">
                <a:solidFill>
                  <a:schemeClr val="tx1"/>
                </a:solidFill>
              </a:rPr>
              <a:t>逐一验证</a:t>
            </a:r>
            <a:endParaRPr lang="en-US" altLang="zh-CN" sz="1700" dirty="0">
              <a:solidFill>
                <a:schemeClr val="tx1"/>
              </a:solidFill>
            </a:endParaRPr>
          </a:p>
          <a:p>
            <a:pPr indent="-228600">
              <a:lnSpc>
                <a:spcPct val="90000"/>
              </a:lnSpc>
              <a:spcAft>
                <a:spcPts val="600"/>
              </a:spcAft>
              <a:buFont typeface="Arial" panose="020B0604020202020204" pitchFamily="34" charset="0"/>
              <a:buChar char="•"/>
            </a:pPr>
            <a:r>
              <a:rPr lang="en-US" altLang="zh-CN" sz="1700" dirty="0">
                <a:solidFill>
                  <a:schemeClr val="tx1"/>
                </a:solidFill>
              </a:rPr>
              <a:t>AI </a:t>
            </a:r>
            <a:r>
              <a:rPr lang="zh-CN" altLang="en-US" sz="1700" dirty="0">
                <a:solidFill>
                  <a:schemeClr val="tx1"/>
                </a:solidFill>
              </a:rPr>
              <a:t>给出了非常多误导意见</a:t>
            </a:r>
            <a:endParaRPr lang="en-US" altLang="zh-CN" sz="1700" dirty="0">
              <a:solidFill>
                <a:schemeClr val="tx1"/>
              </a:solidFill>
            </a:endParaRPr>
          </a:p>
        </p:txBody>
      </p:sp>
    </p:spTree>
    <p:extLst>
      <p:ext uri="{BB962C8B-B14F-4D97-AF65-F5344CB8AC3E}">
        <p14:creationId xmlns:p14="http://schemas.microsoft.com/office/powerpoint/2010/main" val="34373898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38468727-63BE-4191-B4A6-C30C82C0E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159C10-8B2D-1522-0AC6-020C65A95966}"/>
              </a:ext>
            </a:extLst>
          </p:cNvPr>
          <p:cNvSpPr>
            <a:spLocks noGrp="1"/>
          </p:cNvSpPr>
          <p:nvPr>
            <p:ph type="title"/>
          </p:nvPr>
        </p:nvSpPr>
        <p:spPr>
          <a:xfrm>
            <a:off x="457201" y="412454"/>
            <a:ext cx="2381250" cy="2101850"/>
          </a:xfrm>
        </p:spPr>
        <p:txBody>
          <a:bodyPr>
            <a:normAutofit/>
          </a:bodyPr>
          <a:lstStyle/>
          <a:p>
            <a:r>
              <a:rPr lang="en-CN" sz="2800"/>
              <a:t>dwmac</a:t>
            </a:r>
          </a:p>
        </p:txBody>
      </p:sp>
      <p:sp>
        <p:nvSpPr>
          <p:cNvPr id="29" name="Rectangle 28">
            <a:extLst>
              <a:ext uri="{FF2B5EF4-FFF2-40B4-BE49-F238E27FC236}">
                <a16:creationId xmlns:a16="http://schemas.microsoft.com/office/drawing/2014/main" id="{9D355BB6-1BB8-4828-B246-CFB31742D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3483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CA52A9B9-B2B3-46F0-9D53-0EFF9905BF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45238" y="1452646"/>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2B614F7-11BF-584A-85EB-24D1F5DABE73}"/>
              </a:ext>
            </a:extLst>
          </p:cNvPr>
          <p:cNvSpPr>
            <a:spLocks noGrp="1"/>
          </p:cNvSpPr>
          <p:nvPr>
            <p:ph idx="1"/>
          </p:nvPr>
        </p:nvSpPr>
        <p:spPr>
          <a:xfrm>
            <a:off x="3157538" y="412454"/>
            <a:ext cx="3243262" cy="2101850"/>
          </a:xfrm>
        </p:spPr>
        <p:txBody>
          <a:bodyPr anchor="ctr">
            <a:normAutofit/>
          </a:bodyPr>
          <a:lstStyle/>
          <a:p>
            <a:r>
              <a:rPr lang="en-CN" sz="1700"/>
              <a:t>模块图</a:t>
            </a:r>
          </a:p>
        </p:txBody>
      </p:sp>
      <p:pic>
        <p:nvPicPr>
          <p:cNvPr id="4" name="Picture 3" descr="A diagram of a computer network&#10;&#10;AI-generated content may be incorrect.">
            <a:extLst>
              <a:ext uri="{FF2B5EF4-FFF2-40B4-BE49-F238E27FC236}">
                <a16:creationId xmlns:a16="http://schemas.microsoft.com/office/drawing/2014/main" id="{AC5E3CB1-C357-B300-6C81-5963BD55BF2A}"/>
              </a:ext>
            </a:extLst>
          </p:cNvPr>
          <p:cNvPicPr>
            <a:picLocks noChangeAspect="1"/>
          </p:cNvPicPr>
          <p:nvPr/>
        </p:nvPicPr>
        <p:blipFill>
          <a:blip r:embed="rId3"/>
          <a:srcRect t="9248" b="2485"/>
          <a:stretch>
            <a:fillRect/>
          </a:stretch>
        </p:blipFill>
        <p:spPr>
          <a:xfrm>
            <a:off x="20" y="2959630"/>
            <a:ext cx="6400781" cy="3898370"/>
          </a:xfrm>
          <a:prstGeom prst="rect">
            <a:avLst/>
          </a:prstGeom>
        </p:spPr>
      </p:pic>
      <p:pic>
        <p:nvPicPr>
          <p:cNvPr id="6" name="Picture 5" descr="A screenshot of a computer&#10;&#10;AI-generated content may be incorrect.">
            <a:extLst>
              <a:ext uri="{FF2B5EF4-FFF2-40B4-BE49-F238E27FC236}">
                <a16:creationId xmlns:a16="http://schemas.microsoft.com/office/drawing/2014/main" id="{CE563467-3975-BE4B-FDC5-F2398DFB1703}"/>
              </a:ext>
            </a:extLst>
          </p:cNvPr>
          <p:cNvPicPr>
            <a:picLocks noChangeAspect="1"/>
          </p:cNvPicPr>
          <p:nvPr/>
        </p:nvPicPr>
        <p:blipFill>
          <a:blip r:embed="rId4"/>
          <a:srcRect l="3922"/>
          <a:stretch>
            <a:fillRect/>
          </a:stretch>
        </p:blipFill>
        <p:spPr>
          <a:xfrm>
            <a:off x="6591299" y="1"/>
            <a:ext cx="5600701" cy="6857999"/>
          </a:xfrm>
          <a:prstGeom prst="rect">
            <a:avLst/>
          </a:prstGeom>
        </p:spPr>
      </p:pic>
    </p:spTree>
    <p:extLst>
      <p:ext uri="{BB962C8B-B14F-4D97-AF65-F5344CB8AC3E}">
        <p14:creationId xmlns:p14="http://schemas.microsoft.com/office/powerpoint/2010/main" val="604652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00E7F3-F294-FB91-1D18-A5B1202A15A2}"/>
              </a:ext>
            </a:extLst>
          </p:cNvPr>
          <p:cNvSpPr>
            <a:spLocks noGrp="1"/>
          </p:cNvSpPr>
          <p:nvPr>
            <p:ph type="title"/>
          </p:nvPr>
        </p:nvSpPr>
        <p:spPr>
          <a:xfrm>
            <a:off x="838200" y="365125"/>
            <a:ext cx="10515600" cy="1325563"/>
          </a:xfrm>
        </p:spPr>
        <p:txBody>
          <a:bodyPr>
            <a:normAutofit/>
          </a:bodyPr>
          <a:lstStyle/>
          <a:p>
            <a:r>
              <a:rPr lang="en-CN" sz="5400"/>
              <a:t>关于我</a:t>
            </a:r>
          </a:p>
        </p:txBody>
      </p:sp>
      <p:sp>
        <p:nvSpPr>
          <p:cNvPr id="17"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0548365-EDFC-478D-0171-7842169F315C}"/>
              </a:ext>
            </a:extLst>
          </p:cNvPr>
          <p:cNvSpPr>
            <a:spLocks noGrp="1"/>
          </p:cNvSpPr>
          <p:nvPr>
            <p:ph idx="1"/>
          </p:nvPr>
        </p:nvSpPr>
        <p:spPr>
          <a:xfrm>
            <a:off x="838200" y="1929384"/>
            <a:ext cx="10515600" cy="4251960"/>
          </a:xfrm>
        </p:spPr>
        <p:txBody>
          <a:bodyPr>
            <a:normAutofit/>
          </a:bodyPr>
          <a:lstStyle/>
          <a:p>
            <a:r>
              <a:rPr lang="en-CN" sz="2200" dirty="0"/>
              <a:t>工作</a:t>
            </a:r>
            <a:r>
              <a:rPr lang="en-US" altLang="zh-CN" sz="2200" dirty="0"/>
              <a:t>13</a:t>
            </a:r>
            <a:r>
              <a:rPr lang="zh-CN" altLang="en-US" sz="2200" dirty="0"/>
              <a:t>年</a:t>
            </a:r>
            <a:endParaRPr lang="en-US" altLang="zh-CN" sz="2200" dirty="0"/>
          </a:p>
          <a:p>
            <a:r>
              <a:rPr lang="zh-CN" altLang="en-US" sz="2200" dirty="0"/>
              <a:t>全栈工程师</a:t>
            </a:r>
            <a:endParaRPr lang="en-US" altLang="zh-CN" sz="2200" dirty="0"/>
          </a:p>
          <a:p>
            <a:r>
              <a:rPr lang="zh-CN" altLang="en-US" sz="2200" dirty="0"/>
              <a:t>精通多门语言</a:t>
            </a:r>
            <a:endParaRPr lang="en-US" altLang="zh-CN" sz="2200" dirty="0"/>
          </a:p>
          <a:p>
            <a:r>
              <a:rPr lang="zh-CN" altLang="en-US" sz="2200" dirty="0"/>
              <a:t>热爱</a:t>
            </a:r>
            <a:r>
              <a:rPr lang="zh-CN" altLang="en-CN" sz="2200" dirty="0"/>
              <a:t>函数式</a:t>
            </a:r>
            <a:r>
              <a:rPr lang="zh-CN" altLang="en-US" sz="2200" dirty="0"/>
              <a:t>编程</a:t>
            </a:r>
            <a:endParaRPr lang="en-US" altLang="zh-CN" sz="2200" dirty="0"/>
          </a:p>
        </p:txBody>
      </p:sp>
    </p:spTree>
    <p:extLst>
      <p:ext uri="{BB962C8B-B14F-4D97-AF65-F5344CB8AC3E}">
        <p14:creationId xmlns:p14="http://schemas.microsoft.com/office/powerpoint/2010/main" val="3562591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E4F87B-855C-CFC0-A756-C2A2C3259F9E}"/>
              </a:ext>
            </a:extLst>
          </p:cNvPr>
          <p:cNvSpPr>
            <a:spLocks noGrp="1"/>
          </p:cNvSpPr>
          <p:nvPr>
            <p:ph type="title"/>
          </p:nvPr>
        </p:nvSpPr>
        <p:spPr>
          <a:xfrm>
            <a:off x="398352" y="1"/>
            <a:ext cx="4610330" cy="2282210"/>
          </a:xfrm>
        </p:spPr>
        <p:txBody>
          <a:bodyPr anchor="b">
            <a:normAutofit/>
          </a:bodyPr>
          <a:lstStyle/>
          <a:p>
            <a:r>
              <a:rPr lang="en-CN" sz="4200" dirty="0"/>
              <a:t>阶段</a:t>
            </a:r>
            <a:r>
              <a:rPr lang="en-US" altLang="zh-CN" sz="4200" dirty="0"/>
              <a:t>5</a:t>
            </a:r>
            <a:br>
              <a:rPr lang="en-US" altLang="zh-CN" sz="4200" dirty="0"/>
            </a:br>
            <a:r>
              <a:rPr lang="zh-CN" altLang="en-US" sz="4200" dirty="0"/>
              <a:t>真机上的</a:t>
            </a:r>
            <a:r>
              <a:rPr lang="en-US" altLang="zh-CN" sz="4200" dirty="0"/>
              <a:t>PLIC</a:t>
            </a:r>
            <a:br>
              <a:rPr lang="en-US" altLang="zh-CN" sz="4200" dirty="0"/>
            </a:br>
            <a:r>
              <a:rPr lang="en-US" altLang="zh-CN" sz="4200" dirty="0"/>
              <a:t>99.9999%</a:t>
            </a:r>
            <a:endParaRPr lang="en-CN" sz="4200" dirty="0"/>
          </a:p>
        </p:txBody>
      </p:sp>
      <p:sp>
        <p:nvSpPr>
          <p:cNvPr id="1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7D51D0F-E888-FC8F-7DCB-317F9EE4B03A}"/>
              </a:ext>
            </a:extLst>
          </p:cNvPr>
          <p:cNvSpPr>
            <a:spLocks noGrp="1"/>
          </p:cNvSpPr>
          <p:nvPr>
            <p:ph idx="1"/>
          </p:nvPr>
        </p:nvSpPr>
        <p:spPr>
          <a:xfrm>
            <a:off x="640080" y="2872899"/>
            <a:ext cx="4243589" cy="3320668"/>
          </a:xfrm>
        </p:spPr>
        <p:txBody>
          <a:bodyPr>
            <a:normAutofit/>
          </a:bodyPr>
          <a:lstStyle/>
          <a:p>
            <a:r>
              <a:rPr lang="en-US" sz="2200" dirty="0"/>
              <a:t>S/M</a:t>
            </a:r>
            <a:r>
              <a:rPr lang="en-US" altLang="zh-CN" sz="2200" dirty="0"/>
              <a:t>-mode</a:t>
            </a:r>
          </a:p>
          <a:p>
            <a:r>
              <a:rPr lang="en-US" sz="2200"/>
              <a:t>中断委托</a:t>
            </a:r>
            <a:endParaRPr lang="en-US" altLang="zh-CN" sz="2200" dirty="0"/>
          </a:p>
          <a:p>
            <a:r>
              <a:rPr lang="en-US" sz="2200" dirty="0"/>
              <a:t>Uart</a:t>
            </a:r>
            <a:r>
              <a:rPr lang="en-US" altLang="zh-CN" sz="2200" dirty="0"/>
              <a:t>16550</a:t>
            </a:r>
            <a:r>
              <a:rPr lang="zh-CN" altLang="en-US" sz="2200" dirty="0"/>
              <a:t> </a:t>
            </a:r>
            <a:r>
              <a:rPr lang="en-US" sz="2200"/>
              <a:t>验证PLIC中断</a:t>
            </a:r>
            <a:endParaRPr lang="en-US" sz="2200" dirty="0"/>
          </a:p>
          <a:p>
            <a:r>
              <a:rPr lang="en-CN" sz="2200" dirty="0"/>
              <a:t>中断的类型区分</a:t>
            </a:r>
            <a:r>
              <a:rPr lang="zh-CN" altLang="en-US" sz="2200" dirty="0"/>
              <a:t>，</a:t>
            </a:r>
            <a:r>
              <a:rPr lang="en-US" altLang="zh-CN" sz="2200" dirty="0"/>
              <a:t>level</a:t>
            </a:r>
            <a:r>
              <a:rPr lang="zh-CN" altLang="en-US" sz="2200" dirty="0"/>
              <a:t>，</a:t>
            </a:r>
            <a:r>
              <a:rPr lang="en-US" altLang="zh-CN" sz="2200" dirty="0"/>
              <a:t>edge</a:t>
            </a:r>
            <a:endParaRPr lang="en-US" sz="2200" dirty="0"/>
          </a:p>
          <a:p>
            <a:endParaRPr lang="en-US" sz="2200" dirty="0"/>
          </a:p>
          <a:p>
            <a:r>
              <a:rPr lang="en-US" sz="2200"/>
              <a:t>AI几乎无法给出有用的意见</a:t>
            </a:r>
            <a:endParaRPr lang="en-CN" sz="2200" dirty="0"/>
          </a:p>
        </p:txBody>
      </p:sp>
      <p:pic>
        <p:nvPicPr>
          <p:cNvPr id="4" name="Picture 3">
            <a:extLst>
              <a:ext uri="{FF2B5EF4-FFF2-40B4-BE49-F238E27FC236}">
                <a16:creationId xmlns:a16="http://schemas.microsoft.com/office/drawing/2014/main" id="{26590C23-211B-99E9-76B9-ED9AC9EFE3E0}"/>
              </a:ext>
            </a:extLst>
          </p:cNvPr>
          <p:cNvPicPr>
            <a:picLocks noChangeAspect="1"/>
          </p:cNvPicPr>
          <p:nvPr/>
        </p:nvPicPr>
        <p:blipFill>
          <a:blip r:embed="rId3"/>
          <a:srcRect l="3000" r="24280" b="-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3441114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BCED4D40-4B67-4331-AC48-79B82B4A47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41C26F-15C2-0DE3-1954-770CF44297F3}"/>
              </a:ext>
            </a:extLst>
          </p:cNvPr>
          <p:cNvSpPr>
            <a:spLocks noGrp="1"/>
          </p:cNvSpPr>
          <p:nvPr>
            <p:ph type="title"/>
          </p:nvPr>
        </p:nvSpPr>
        <p:spPr>
          <a:xfrm>
            <a:off x="638881" y="54864"/>
            <a:ext cx="10909640" cy="1612106"/>
          </a:xfrm>
        </p:spPr>
        <p:txBody>
          <a:bodyPr vert="horz" lIns="91440" tIns="45720" rIns="91440" bIns="45720" rtlCol="0" anchor="ctr">
            <a:normAutofit/>
          </a:bodyPr>
          <a:lstStyle/>
          <a:p>
            <a:pPr algn="ctr"/>
            <a:r>
              <a:rPr lang="en-US" sz="2600" kern="1200" dirty="0">
                <a:solidFill>
                  <a:schemeClr val="tx1"/>
                </a:solidFill>
                <a:latin typeface="+mj-lt"/>
                <a:ea typeface="+mj-ea"/>
                <a:cs typeface="+mj-cs"/>
              </a:rPr>
              <a:t>阶段</a:t>
            </a:r>
            <a:r>
              <a:rPr lang="en-US" altLang="zh-CN" sz="2600" kern="1200" dirty="0">
                <a:solidFill>
                  <a:schemeClr val="tx1"/>
                </a:solidFill>
                <a:latin typeface="+mj-lt"/>
                <a:ea typeface="+mj-ea"/>
                <a:cs typeface="+mj-cs"/>
              </a:rPr>
              <a:t>6</a:t>
            </a:r>
            <a:br>
              <a:rPr lang="en-US" altLang="zh-CN" sz="2600" kern="1200" dirty="0">
                <a:solidFill>
                  <a:schemeClr val="tx1"/>
                </a:solidFill>
                <a:latin typeface="+mj-lt"/>
                <a:ea typeface="+mj-ea"/>
                <a:cs typeface="+mj-cs"/>
              </a:rPr>
            </a:br>
            <a:br>
              <a:rPr lang="en-US" altLang="zh-CN" sz="2600" kern="1200" dirty="0">
                <a:solidFill>
                  <a:schemeClr val="tx1"/>
                </a:solidFill>
                <a:latin typeface="+mj-lt"/>
                <a:ea typeface="+mj-ea"/>
                <a:cs typeface="+mj-cs"/>
              </a:rPr>
            </a:br>
            <a:r>
              <a:rPr lang="zh-CN" altLang="en-US" sz="2600" kern="1200" dirty="0">
                <a:solidFill>
                  <a:schemeClr val="tx1"/>
                </a:solidFill>
                <a:latin typeface="+mj-lt"/>
                <a:ea typeface="+mj-ea"/>
                <a:cs typeface="+mj-cs"/>
              </a:rPr>
              <a:t>最后一块拼图</a:t>
            </a:r>
            <a:r>
              <a:rPr lang="en-US" altLang="zh-CN" sz="2600" kern="1200" dirty="0">
                <a:solidFill>
                  <a:schemeClr val="tx1"/>
                </a:solidFill>
                <a:latin typeface="+mj-lt"/>
                <a:ea typeface="+mj-ea"/>
                <a:cs typeface="+mj-cs"/>
              </a:rPr>
              <a:t>🧩</a:t>
            </a:r>
            <a:br>
              <a:rPr lang="en-US" altLang="zh-CN" sz="2600" kern="1200" dirty="0">
                <a:solidFill>
                  <a:schemeClr val="tx1"/>
                </a:solidFill>
                <a:latin typeface="+mj-lt"/>
                <a:ea typeface="+mj-ea"/>
                <a:cs typeface="+mj-cs"/>
              </a:rPr>
            </a:br>
            <a:r>
              <a:rPr lang="en-US" altLang="zh-CN" sz="2600" kern="1200" dirty="0">
                <a:solidFill>
                  <a:schemeClr val="tx1"/>
                </a:solidFill>
                <a:latin typeface="+mj-lt"/>
                <a:ea typeface="+mj-ea"/>
                <a:cs typeface="+mj-cs"/>
              </a:rPr>
              <a:t>100%</a:t>
            </a:r>
            <a:endParaRPr lang="en-US" sz="2600" kern="1200" dirty="0">
              <a:solidFill>
                <a:schemeClr val="tx1"/>
              </a:solidFill>
              <a:latin typeface="+mj-lt"/>
              <a:ea typeface="+mj-ea"/>
              <a:cs typeface="+mj-cs"/>
            </a:endParaRPr>
          </a:p>
        </p:txBody>
      </p:sp>
      <p:sp>
        <p:nvSpPr>
          <p:cNvPr id="13" name="TextBox 12">
            <a:extLst>
              <a:ext uri="{FF2B5EF4-FFF2-40B4-BE49-F238E27FC236}">
                <a16:creationId xmlns:a16="http://schemas.microsoft.com/office/drawing/2014/main" id="{1B33DE38-F187-BDE7-25F5-4D6A778E5E2B}"/>
              </a:ext>
            </a:extLst>
          </p:cNvPr>
          <p:cNvSpPr txBox="1"/>
          <p:nvPr/>
        </p:nvSpPr>
        <p:spPr>
          <a:xfrm>
            <a:off x="638881" y="1809541"/>
            <a:ext cx="10909643" cy="687406"/>
          </a:xfrm>
          <a:prstGeom prst="rect">
            <a:avLst/>
          </a:prstGeom>
        </p:spPr>
        <p:txBody>
          <a:bodyPr vert="horz" lIns="91440" tIns="45720" rIns="91440" bIns="45720" rtlCol="0" anchor="ctr">
            <a:normAutofit/>
          </a:bodyPr>
          <a:lstStyle/>
          <a:p>
            <a:pPr algn="ctr">
              <a:lnSpc>
                <a:spcPct val="90000"/>
              </a:lnSpc>
              <a:spcBef>
                <a:spcPts val="1000"/>
              </a:spcBef>
              <a:spcAft>
                <a:spcPts val="600"/>
              </a:spcAft>
            </a:pPr>
            <a:r>
              <a:rPr lang="en-US" altLang="zh-CN" sz="2400" kern="1200">
                <a:solidFill>
                  <a:schemeClr val="tx1"/>
                </a:solidFill>
                <a:latin typeface="+mn-lt"/>
                <a:ea typeface="+mn-ea"/>
                <a:cs typeface="+mn-cs"/>
              </a:rPr>
              <a:t>EQOS_RDES3_IOC</a:t>
            </a:r>
            <a:endParaRPr lang="en-US" sz="2400" kern="1200">
              <a:solidFill>
                <a:schemeClr val="tx1"/>
              </a:solidFill>
              <a:latin typeface="+mn-lt"/>
              <a:ea typeface="+mn-ea"/>
              <a:cs typeface="+mn-cs"/>
            </a:endParaRPr>
          </a:p>
        </p:txBody>
      </p:sp>
      <p:sp>
        <p:nvSpPr>
          <p:cNvPr id="30" name="sketch line">
            <a:extLst>
              <a:ext uri="{FF2B5EF4-FFF2-40B4-BE49-F238E27FC236}">
                <a16:creationId xmlns:a16="http://schemas.microsoft.com/office/drawing/2014/main" id="{670CEDEF-4F34-412E-84EE-329C1E93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1733454"/>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screenshot of a computer program&#10;&#10;AI-generated content may be incorrect.">
            <a:extLst>
              <a:ext uri="{FF2B5EF4-FFF2-40B4-BE49-F238E27FC236}">
                <a16:creationId xmlns:a16="http://schemas.microsoft.com/office/drawing/2014/main" id="{54E36283-81BA-D6CE-4F8F-0A4B97308034}"/>
              </a:ext>
            </a:extLst>
          </p:cNvPr>
          <p:cNvPicPr>
            <a:picLocks noChangeAspect="1"/>
          </p:cNvPicPr>
          <p:nvPr/>
        </p:nvPicPr>
        <p:blipFill>
          <a:blip r:embed="rId3"/>
          <a:srcRect t="16764" b="5747"/>
          <a:stretch>
            <a:fillRect/>
          </a:stretch>
        </p:blipFill>
        <p:spPr>
          <a:xfrm>
            <a:off x="1298407" y="2633472"/>
            <a:ext cx="9592137" cy="3586353"/>
          </a:xfrm>
          <a:prstGeom prst="rect">
            <a:avLst/>
          </a:prstGeom>
        </p:spPr>
      </p:pic>
      <p:sp>
        <p:nvSpPr>
          <p:cNvPr id="14" name="Oval 13">
            <a:extLst>
              <a:ext uri="{FF2B5EF4-FFF2-40B4-BE49-F238E27FC236}">
                <a16:creationId xmlns:a16="http://schemas.microsoft.com/office/drawing/2014/main" id="{71C9CA85-46A1-FA7E-9166-A541A4212AD9}"/>
              </a:ext>
            </a:extLst>
          </p:cNvPr>
          <p:cNvSpPr/>
          <p:nvPr/>
        </p:nvSpPr>
        <p:spPr>
          <a:xfrm>
            <a:off x="5818909" y="5501121"/>
            <a:ext cx="1797627" cy="691861"/>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1042532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 shot of a computer&#10;&#10;AI-generated content may be incorrect.">
            <a:extLst>
              <a:ext uri="{FF2B5EF4-FFF2-40B4-BE49-F238E27FC236}">
                <a16:creationId xmlns:a16="http://schemas.microsoft.com/office/drawing/2014/main" id="{3FC87932-D910-5F33-0B7B-47CBFB13BC02}"/>
              </a:ext>
            </a:extLst>
          </p:cNvPr>
          <p:cNvPicPr>
            <a:picLocks noChangeAspect="1"/>
          </p:cNvPicPr>
          <p:nvPr/>
        </p:nvPicPr>
        <p:blipFill>
          <a:blip r:embed="rId3"/>
          <a:srcRect t="21474" b="38632"/>
          <a:stretch>
            <a:fillRect/>
          </a:stretch>
        </p:blipFill>
        <p:spPr>
          <a:xfrm>
            <a:off x="1" y="10"/>
            <a:ext cx="9669642" cy="6857990"/>
          </a:xfrm>
          <a:prstGeom prst="rect">
            <a:avLst/>
          </a:prstGeom>
        </p:spPr>
      </p:pic>
      <p:sp>
        <p:nvSpPr>
          <p:cNvPr id="50" name="Rectangle 4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Content Placeholder 8">
            <a:extLst>
              <a:ext uri="{FF2B5EF4-FFF2-40B4-BE49-F238E27FC236}">
                <a16:creationId xmlns:a16="http://schemas.microsoft.com/office/drawing/2014/main" id="{4DFC2DC8-806E-5925-D11B-8D2D66F7923D}"/>
              </a:ext>
            </a:extLst>
          </p:cNvPr>
          <p:cNvSpPr>
            <a:spLocks noGrp="1"/>
          </p:cNvSpPr>
          <p:nvPr>
            <p:ph idx="1"/>
          </p:nvPr>
        </p:nvSpPr>
        <p:spPr>
          <a:xfrm>
            <a:off x="7760072" y="2964137"/>
            <a:ext cx="3822189" cy="3742762"/>
          </a:xfrm>
        </p:spPr>
        <p:txBody>
          <a:bodyPr>
            <a:normAutofit/>
          </a:bodyPr>
          <a:lstStyle/>
          <a:p>
            <a:pPr marL="0" indent="0" algn="r">
              <a:buNone/>
            </a:pPr>
            <a:r>
              <a:rPr lang="en-US" sz="4000" dirty="0" err="1"/>
              <a:t>终于毕业了</a:t>
            </a:r>
            <a:r>
              <a:rPr lang="en-US" sz="4000" dirty="0"/>
              <a:t>🎓</a:t>
            </a:r>
          </a:p>
        </p:txBody>
      </p:sp>
    </p:spTree>
    <p:extLst>
      <p:ext uri="{BB962C8B-B14F-4D97-AF65-F5344CB8AC3E}">
        <p14:creationId xmlns:p14="http://schemas.microsoft.com/office/powerpoint/2010/main" val="8108351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AFFA2C-D151-4AAB-0DC5-5156609D6CD9}"/>
              </a:ext>
            </a:extLst>
          </p:cNvPr>
          <p:cNvSpPr>
            <a:spLocks noGrp="1"/>
          </p:cNvSpPr>
          <p:nvPr>
            <p:ph type="title"/>
          </p:nvPr>
        </p:nvSpPr>
        <p:spPr>
          <a:xfrm>
            <a:off x="841248" y="548640"/>
            <a:ext cx="3600860" cy="5431536"/>
          </a:xfrm>
        </p:spPr>
        <p:txBody>
          <a:bodyPr>
            <a:normAutofit/>
          </a:bodyPr>
          <a:lstStyle/>
          <a:p>
            <a:r>
              <a:rPr lang="en-CN" sz="5400" dirty="0"/>
              <a:t>总结</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0600A3-0FB9-DF00-499F-F0F44B5B7348}"/>
              </a:ext>
            </a:extLst>
          </p:cNvPr>
          <p:cNvSpPr>
            <a:spLocks noGrp="1"/>
          </p:cNvSpPr>
          <p:nvPr>
            <p:ph idx="1"/>
          </p:nvPr>
        </p:nvSpPr>
        <p:spPr>
          <a:xfrm>
            <a:off x="5126418" y="552091"/>
            <a:ext cx="6224335" cy="5431536"/>
          </a:xfrm>
        </p:spPr>
        <p:txBody>
          <a:bodyPr anchor="ctr">
            <a:normAutofit/>
          </a:bodyPr>
          <a:lstStyle/>
          <a:p>
            <a:r>
              <a:rPr lang="en-CN" sz="2200" dirty="0">
                <a:solidFill>
                  <a:srgbClr val="C00000"/>
                </a:solidFill>
              </a:rPr>
              <a:t>FreeBSD</a:t>
            </a:r>
            <a:r>
              <a:rPr lang="zh-CN" altLang="en-US" sz="2200" dirty="0"/>
              <a:t> 是最好的现实世界 </a:t>
            </a:r>
            <a:r>
              <a:rPr lang="en-US" altLang="zh-CN" sz="2200" dirty="0"/>
              <a:t>OS</a:t>
            </a:r>
            <a:r>
              <a:rPr lang="zh-CN" altLang="en-US" sz="2200" dirty="0"/>
              <a:t> 学习材料</a:t>
            </a:r>
            <a:endParaRPr lang="en-US" altLang="zh-CN" sz="2200" dirty="0"/>
          </a:p>
          <a:p>
            <a:r>
              <a:rPr lang="en-CN" sz="2200" dirty="0"/>
              <a:t>你需要怀疑一切</a:t>
            </a:r>
            <a:r>
              <a:rPr lang="zh-CN" altLang="en-US" sz="2200" dirty="0"/>
              <a:t>：</a:t>
            </a:r>
            <a:endParaRPr lang="en-CN" sz="2200" dirty="0"/>
          </a:p>
          <a:p>
            <a:pPr lvl="1">
              <a:buFont typeface="Wingdings" pitchFamily="2" charset="2"/>
              <a:buChar char="§"/>
            </a:pPr>
            <a:r>
              <a:rPr lang="en-US" altLang="zh-CN" sz="2200" dirty="0"/>
              <a:t>AI</a:t>
            </a:r>
            <a:r>
              <a:rPr lang="zh-CN" altLang="en-US" sz="2200" dirty="0"/>
              <a:t>会给你生成幻觉</a:t>
            </a:r>
            <a:endParaRPr lang="en-US" altLang="zh-CN" sz="2200" dirty="0"/>
          </a:p>
          <a:p>
            <a:pPr lvl="1">
              <a:buFont typeface="Wingdings" pitchFamily="2" charset="2"/>
              <a:buChar char="§"/>
            </a:pPr>
            <a:r>
              <a:rPr lang="zh-CN" altLang="en-US" sz="2200" dirty="0"/>
              <a:t>周围人会传递给你残缺的信息</a:t>
            </a:r>
            <a:endParaRPr lang="en-CN" sz="2200" dirty="0"/>
          </a:p>
          <a:p>
            <a:pPr lvl="1">
              <a:buFont typeface="Wingdings" pitchFamily="2" charset="2"/>
              <a:buChar char="§"/>
            </a:pPr>
            <a:r>
              <a:rPr lang="en-CN" sz="2200" dirty="0"/>
              <a:t>厂商可能会给你错误的信息</a:t>
            </a:r>
          </a:p>
          <a:p>
            <a:pPr lvl="1">
              <a:buFont typeface="Wingdings" pitchFamily="2" charset="2"/>
              <a:buChar char="§"/>
            </a:pPr>
            <a:r>
              <a:rPr lang="en-CN" sz="2200" dirty="0"/>
              <a:t>代码中的注释可能对你撒谎</a:t>
            </a:r>
            <a:r>
              <a:rPr lang="zh-CN" altLang="en-US" sz="2200" dirty="0"/>
              <a:t>，代码可能有多余步骤</a:t>
            </a:r>
            <a:endParaRPr lang="en-US" altLang="zh-CN" sz="2200" dirty="0"/>
          </a:p>
          <a:p>
            <a:pPr lvl="1">
              <a:buFont typeface="Wingdings" pitchFamily="2" charset="2"/>
              <a:buChar char="§"/>
            </a:pPr>
            <a:r>
              <a:rPr lang="zh-CN" altLang="en-US" sz="2200" dirty="0"/>
              <a:t>我在本次分享中可能会给出错误信息</a:t>
            </a:r>
            <a:endParaRPr lang="en-US" altLang="zh-CN" sz="2200" dirty="0"/>
          </a:p>
          <a:p>
            <a:pPr lvl="1">
              <a:buFont typeface="Wingdings" pitchFamily="2" charset="2"/>
              <a:buChar char="§"/>
            </a:pPr>
            <a:r>
              <a:rPr lang="zh-CN" altLang="en-US" sz="2200" dirty="0"/>
              <a:t>你需要自己去验证所有信息的真实性</a:t>
            </a:r>
            <a:endParaRPr lang="en-US" altLang="zh-CN" sz="2200" dirty="0"/>
          </a:p>
          <a:p>
            <a:r>
              <a:rPr lang="en-US" altLang="zh-CN" sz="2600" dirty="0"/>
              <a:t>Print</a:t>
            </a:r>
            <a:r>
              <a:rPr lang="zh-CN" altLang="en-US" sz="2600" dirty="0"/>
              <a:t>会是你最好的朋友</a:t>
            </a:r>
            <a:endParaRPr lang="en-CN" altLang="zh-CN" sz="2600" dirty="0"/>
          </a:p>
          <a:p>
            <a:r>
              <a:rPr lang="zh-CN" altLang="en-US" sz="2200" dirty="0"/>
              <a:t>这件事有难度，但不是愚公移山。</a:t>
            </a:r>
            <a:endParaRPr lang="en-US" altLang="zh-CN" sz="2200" dirty="0"/>
          </a:p>
          <a:p>
            <a:pPr marL="0" indent="0">
              <a:buNone/>
            </a:pPr>
            <a:r>
              <a:rPr lang="zh-CN" altLang="en-US" sz="2200" dirty="0"/>
              <a:t>    踏上取经路，比抵达灵山更重要。</a:t>
            </a:r>
            <a:endParaRPr lang="en-US" altLang="zh-CN" sz="2200" dirty="0"/>
          </a:p>
        </p:txBody>
      </p:sp>
    </p:spTree>
    <p:extLst>
      <p:ext uri="{BB962C8B-B14F-4D97-AF65-F5344CB8AC3E}">
        <p14:creationId xmlns:p14="http://schemas.microsoft.com/office/powerpoint/2010/main" val="24364891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D717D4-E139-A274-35AE-D6B7CA52D25B}"/>
              </a:ext>
            </a:extLst>
          </p:cNvPr>
          <p:cNvSpPr>
            <a:spLocks noGrp="1"/>
          </p:cNvSpPr>
          <p:nvPr>
            <p:ph type="title"/>
          </p:nvPr>
        </p:nvSpPr>
        <p:spPr>
          <a:xfrm>
            <a:off x="841248" y="548640"/>
            <a:ext cx="3600860" cy="5431536"/>
          </a:xfrm>
        </p:spPr>
        <p:txBody>
          <a:bodyPr>
            <a:normAutofit/>
          </a:bodyPr>
          <a:lstStyle/>
          <a:p>
            <a:r>
              <a:rPr lang="en-CN" sz="5400" dirty="0"/>
              <a:t>鸣谢🙇</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FA55EB4-BF0C-759A-2818-7132D8F2DA65}"/>
              </a:ext>
            </a:extLst>
          </p:cNvPr>
          <p:cNvSpPr>
            <a:spLocks noGrp="1"/>
          </p:cNvSpPr>
          <p:nvPr>
            <p:ph idx="1"/>
          </p:nvPr>
        </p:nvSpPr>
        <p:spPr>
          <a:xfrm>
            <a:off x="5126418" y="552091"/>
            <a:ext cx="6679301" cy="5431536"/>
          </a:xfrm>
        </p:spPr>
        <p:txBody>
          <a:bodyPr anchor="ctr">
            <a:normAutofit/>
          </a:bodyPr>
          <a:lstStyle/>
          <a:p>
            <a:r>
              <a:rPr lang="en-US" sz="2200" dirty="0"/>
              <a:t>AI</a:t>
            </a:r>
            <a:r>
              <a:rPr lang="zh-CN" altLang="en-US" sz="1400" dirty="0">
                <a:solidFill>
                  <a:schemeClr val="bg1">
                    <a:lumMod val="50000"/>
                  </a:schemeClr>
                </a:solidFill>
              </a:rPr>
              <a:t>（给我误导，助我成长）</a:t>
            </a:r>
            <a:endParaRPr lang="en-US" sz="1400" dirty="0">
              <a:solidFill>
                <a:schemeClr val="bg1">
                  <a:lumMod val="50000"/>
                </a:schemeClr>
              </a:solidFill>
            </a:endParaRPr>
          </a:p>
          <a:p>
            <a:r>
              <a:rPr lang="en-US" sz="2200" dirty="0"/>
              <a:t>U</a:t>
            </a:r>
            <a:r>
              <a:rPr lang="en-CN" sz="2200" dirty="0"/>
              <a:t>-boot</a:t>
            </a:r>
            <a:r>
              <a:rPr lang="zh-CN" altLang="en-US" sz="2200" dirty="0"/>
              <a:t> </a:t>
            </a:r>
            <a:r>
              <a:rPr lang="en-US" altLang="zh-CN" sz="2200" dirty="0"/>
              <a:t>/</a:t>
            </a:r>
            <a:r>
              <a:rPr lang="zh-CN" altLang="en-US" sz="2200" dirty="0"/>
              <a:t> </a:t>
            </a:r>
            <a:r>
              <a:rPr lang="en-US" altLang="zh-CN" sz="2200" dirty="0" err="1"/>
              <a:t>buildroot</a:t>
            </a:r>
            <a:r>
              <a:rPr lang="zh-CN" altLang="en-US" sz="2200" dirty="0"/>
              <a:t> </a:t>
            </a:r>
            <a:r>
              <a:rPr lang="en-US" altLang="zh-CN" sz="2200" dirty="0"/>
              <a:t>/</a:t>
            </a:r>
            <a:r>
              <a:rPr lang="zh-CN" altLang="en-US" sz="2200" dirty="0"/>
              <a:t> </a:t>
            </a:r>
            <a:r>
              <a:rPr lang="en-US" sz="2200" dirty="0">
                <a:solidFill>
                  <a:srgbClr val="C00000"/>
                </a:solidFill>
              </a:rPr>
              <a:t>F</a:t>
            </a:r>
            <a:r>
              <a:rPr lang="en-CN" sz="2200" dirty="0">
                <a:solidFill>
                  <a:srgbClr val="C00000"/>
                </a:solidFill>
              </a:rPr>
              <a:t>reeBSD</a:t>
            </a:r>
          </a:p>
          <a:p>
            <a:r>
              <a:rPr lang="en-CN" sz="2200" dirty="0"/>
              <a:t>泽文</a:t>
            </a:r>
            <a:r>
              <a:rPr lang="zh-CN" altLang="en-US" sz="1600" dirty="0">
                <a:solidFill>
                  <a:schemeClr val="bg1">
                    <a:lumMod val="50000"/>
                  </a:schemeClr>
                </a:solidFill>
              </a:rPr>
              <a:t>（经验丰富的 </a:t>
            </a:r>
            <a:r>
              <a:rPr lang="en-US" altLang="zh-CN" sz="1600" dirty="0">
                <a:solidFill>
                  <a:schemeClr val="bg1">
                    <a:lumMod val="50000"/>
                  </a:schemeClr>
                </a:solidFill>
              </a:rPr>
              <a:t>QEMU</a:t>
            </a:r>
            <a:r>
              <a:rPr lang="zh-CN" altLang="en-US" sz="1600" dirty="0">
                <a:solidFill>
                  <a:schemeClr val="bg1">
                    <a:lumMod val="50000"/>
                  </a:schemeClr>
                </a:solidFill>
              </a:rPr>
              <a:t> 工程师，帮我解答了许多</a:t>
            </a:r>
            <a:r>
              <a:rPr lang="en-US" altLang="zh-CN" sz="1600" dirty="0">
                <a:solidFill>
                  <a:schemeClr val="bg1">
                    <a:lumMod val="50000"/>
                  </a:schemeClr>
                </a:solidFill>
              </a:rPr>
              <a:t>PLIC</a:t>
            </a:r>
            <a:r>
              <a:rPr lang="zh-CN" altLang="en-US" sz="1600" dirty="0">
                <a:solidFill>
                  <a:schemeClr val="bg1">
                    <a:lumMod val="50000"/>
                  </a:schemeClr>
                </a:solidFill>
              </a:rPr>
              <a:t>相关的问题）</a:t>
            </a:r>
            <a:endParaRPr lang="en-US" altLang="zh-CN" sz="1600" dirty="0">
              <a:solidFill>
                <a:schemeClr val="bg1">
                  <a:lumMod val="50000"/>
                </a:schemeClr>
              </a:solidFill>
            </a:endParaRPr>
          </a:p>
          <a:p>
            <a:r>
              <a:rPr lang="en-CN" sz="2200" dirty="0"/>
              <a:t>向老师</a:t>
            </a:r>
            <a:r>
              <a:rPr lang="zh-CN" altLang="en-US" sz="2200" dirty="0"/>
              <a:t>，同课题的同学们</a:t>
            </a:r>
            <a:endParaRPr lang="en-CN" altLang="zh-CN" sz="2200" dirty="0"/>
          </a:p>
          <a:p>
            <a:r>
              <a:rPr lang="zh-CN" altLang="en-CN" sz="2200" dirty="0"/>
              <a:t>昇</a:t>
            </a:r>
            <a:r>
              <a:rPr lang="zh-CN" altLang="en-US" sz="2200" dirty="0"/>
              <a:t>宝</a:t>
            </a:r>
            <a:r>
              <a:rPr lang="zh-CN" altLang="en-US" sz="1800" dirty="0">
                <a:solidFill>
                  <a:schemeClr val="bg1">
                    <a:lumMod val="50000"/>
                  </a:schemeClr>
                </a:solidFill>
              </a:rPr>
              <a:t>（自出生后乖巧懂事，让老爸能顺利结课）</a:t>
            </a:r>
            <a:endParaRPr lang="en-US" altLang="zh-CN" sz="2200" dirty="0">
              <a:solidFill>
                <a:schemeClr val="bg1">
                  <a:lumMod val="50000"/>
                </a:schemeClr>
              </a:solidFill>
            </a:endParaRPr>
          </a:p>
        </p:txBody>
      </p:sp>
    </p:spTree>
    <p:extLst>
      <p:ext uri="{BB962C8B-B14F-4D97-AF65-F5344CB8AC3E}">
        <p14:creationId xmlns:p14="http://schemas.microsoft.com/office/powerpoint/2010/main" val="16111261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6A77F85-558F-C1C6-5A93-6ADC5ED992DF}"/>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979A4D3-F6BA-6998-1EB5-3B1C565ABB84}"/>
              </a:ext>
            </a:extLst>
          </p:cNvPr>
          <p:cNvSpPr>
            <a:spLocks noGrp="1"/>
          </p:cNvSpPr>
          <p:nvPr>
            <p:ph type="title"/>
          </p:nvPr>
        </p:nvSpPr>
        <p:spPr>
          <a:xfrm>
            <a:off x="1524003" y="1999615"/>
            <a:ext cx="9144000" cy="2764028"/>
          </a:xfrm>
        </p:spPr>
        <p:txBody>
          <a:bodyPr vert="horz" lIns="91440" tIns="45720" rIns="91440" bIns="45720" rtlCol="0" anchor="ctr">
            <a:normAutofit/>
          </a:bodyPr>
          <a:lstStyle/>
          <a:p>
            <a:pPr algn="ctr"/>
            <a:r>
              <a:rPr lang="en-US" sz="9600" dirty="0" err="1"/>
              <a:t>网卡驱动</a:t>
            </a:r>
            <a:endParaRPr lang="en-US" sz="72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C5A58C5D-DAA3-2BAA-9DBD-F693B334B8AE}"/>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0000745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633DDF8-C9ED-AE36-0274-122A081A63F6}"/>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265E181F-975C-E25C-F232-38D60AB5AD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991DBA7F-5524-EEBC-FC01-4BD3F2367C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A7F2BCBC-CEFE-8F82-AD17-83F9F3B3D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13A1048-209F-4875-19BE-C3462E9F56E7}"/>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8C88A97D-4DE1-08B6-B9AD-E0D999C6642D}"/>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5FF6F16C-1BE7-1650-F3EA-C8C14F72B1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6173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63A1B14-C8E9-0B1A-7026-95339372B515}"/>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36A27AF-31B0-6E9F-BB8E-45EC2C4EC0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58A3CF69-4328-3F2A-CCD8-9849108BD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1A210B24-DD63-37EA-6324-2A18E5D61F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7A7C678-BC50-0DC7-6DCB-078C80D3E32E}"/>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40D816B4-5B13-467C-9ADC-19079FB82F1A}"/>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42322A60-1F12-B961-3F82-47FC8A174F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069576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7D8F1C6C-5349-47B5-F61D-54851404D099}"/>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374E09A-CDC8-2553-F3FA-C7F91327A5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A011A14B-79F7-0220-4AD7-C58D6B6301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F48B46E9-2C6D-1F53-F407-8940938F2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E5C2B2E-9988-C02B-9ADF-8F7DA5053740}"/>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zh-CN" altLang="en-US" sz="4800" dirty="0">
                <a:solidFill>
                  <a:schemeClr val="accent4">
                    <a:lumMod val="50000"/>
                  </a:schemeClr>
                </a:solidFill>
                <a:latin typeface="+mn-ea"/>
              </a:rPr>
              <a:t>可插拔模块</a:t>
            </a:r>
            <a:r>
              <a:rPr lang="zh-CN" altLang="en-CN" sz="4800" dirty="0">
                <a:solidFill>
                  <a:schemeClr val="accent4">
                    <a:lumMod val="50000"/>
                  </a:schemeClr>
                </a:solidFill>
                <a:latin typeface="+mn-ea"/>
              </a:rPr>
              <a:t>化的</a:t>
            </a:r>
            <a:r>
              <a:rPr lang="zh-CN" altLang="en-US" sz="4800" dirty="0">
                <a:solidFill>
                  <a:schemeClr val="accent4">
                    <a:lumMod val="50000"/>
                  </a:schemeClr>
                </a:solidFill>
                <a:latin typeface="+mn-ea"/>
              </a:rPr>
              <a:t>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9BC6CBD0-874D-A0C9-BB08-51DF662DC5EC}"/>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91565DB6-D750-2CCB-9084-16E8DD39A0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53734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002D77D-D7FC-21D7-61DB-C38A8DB5CFE3}"/>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BFEB77A8-6EDC-26A4-9786-68043691D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BD3C3D6F-B9C7-0ED8-67BF-8E926B9830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1B43A7B3-085E-42C5-075F-7C07339AD3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4F2C8FD-A6A1-0E15-CC8F-B77F4269FE06}"/>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zh-CN" altLang="en-US" sz="4800" dirty="0">
                <a:solidFill>
                  <a:schemeClr val="accent4">
                    <a:lumMod val="50000"/>
                  </a:schemeClr>
                </a:solidFill>
                <a:latin typeface="+mn-ea"/>
              </a:rPr>
              <a:t>可插拔模块</a:t>
            </a:r>
            <a:r>
              <a:rPr lang="zh-CN" altLang="en-CN" sz="4800" dirty="0">
                <a:solidFill>
                  <a:schemeClr val="accent4">
                    <a:lumMod val="50000"/>
                  </a:schemeClr>
                </a:solidFill>
                <a:latin typeface="+mn-ea"/>
              </a:rPr>
              <a:t>化的</a:t>
            </a:r>
            <a:r>
              <a:rPr lang="zh-CN" altLang="en-US" sz="4800" dirty="0">
                <a:solidFill>
                  <a:schemeClr val="accent4">
                    <a:lumMod val="50000"/>
                  </a:schemeClr>
                </a:solidFill>
                <a:latin typeface="+mn-ea"/>
              </a:rPr>
              <a:t> </a:t>
            </a:r>
            <a:r>
              <a:rPr lang="en-CN" sz="4800" dirty="0">
                <a:solidFill>
                  <a:schemeClr val="accent3">
                    <a:lumMod val="50000"/>
                  </a:schemeClr>
                </a:solidFill>
                <a:latin typeface="+mn-ea"/>
              </a:rPr>
              <a:t>基于PLIC中断的</a:t>
            </a:r>
            <a:r>
              <a:rPr lang="zh-CN" altLang="en-US" sz="4800" dirty="0">
                <a:latin typeface="+mn-ea"/>
              </a:rPr>
              <a:t>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4EBE0A5D-71E4-31EC-B95A-8F3A6958995A}"/>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69A1AA11-FD75-1E32-786D-1F925C39B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900588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5CE7692-CE32-053B-F341-77162D9E3BBC}"/>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2A05E53-50B8-A2BF-58C8-2318AC279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9D48E3E7-048A-32AE-CDFB-986933351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6F8E2784-0C15-A36B-B793-E08A6F478C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56D2012-25EF-7D47-3B04-C024714C969D}"/>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zh-CN" altLang="en-US" sz="4800" dirty="0">
                <a:solidFill>
                  <a:schemeClr val="accent4">
                    <a:lumMod val="50000"/>
                  </a:schemeClr>
                </a:solidFill>
                <a:latin typeface="+mn-ea"/>
              </a:rPr>
              <a:t>可插拔模块</a:t>
            </a:r>
            <a:r>
              <a:rPr lang="zh-CN" altLang="en-CN" sz="4800" dirty="0">
                <a:solidFill>
                  <a:schemeClr val="accent4">
                    <a:lumMod val="50000"/>
                  </a:schemeClr>
                </a:solidFill>
                <a:latin typeface="+mn-ea"/>
              </a:rPr>
              <a:t>化的</a:t>
            </a:r>
            <a:r>
              <a:rPr lang="zh-CN" altLang="en-US" sz="4800" dirty="0">
                <a:solidFill>
                  <a:schemeClr val="accent4">
                    <a:lumMod val="50000"/>
                  </a:schemeClr>
                </a:solidFill>
                <a:latin typeface="+mn-ea"/>
              </a:rPr>
              <a:t> </a:t>
            </a:r>
            <a:r>
              <a:rPr lang="en-CN" sz="4800" dirty="0">
                <a:solidFill>
                  <a:schemeClr val="accent3">
                    <a:lumMod val="50000"/>
                  </a:schemeClr>
                </a:solidFill>
                <a:latin typeface="+mn-ea"/>
              </a:rPr>
              <a:t>基于PLIC中断的</a:t>
            </a:r>
            <a:r>
              <a:rPr lang="zh-CN" altLang="en-US" sz="4800" dirty="0">
                <a:latin typeface="+mn-ea"/>
              </a:rPr>
              <a:t> </a:t>
            </a:r>
            <a:r>
              <a:rPr lang="en-CN" sz="4800" dirty="0">
                <a:solidFill>
                  <a:schemeClr val="accent2">
                    <a:lumMod val="50000"/>
                  </a:schemeClr>
                </a:solidFill>
                <a:latin typeface="+mn-ea"/>
              </a:rPr>
              <a:t>真异步的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5E3A61A7-9E35-BEFD-5AC7-B29B20B4D5AE}"/>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19E3A0DA-D113-5A16-5FE4-6BA52C2F1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5373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5E1044-2F05-5E94-CF1E-5E3F67E602D1}"/>
            </a:ext>
          </a:extLst>
        </p:cNvPr>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A84F3151-FF9B-8790-C4FD-B7D5D499AE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20">
            <a:extLst>
              <a:ext uri="{FF2B5EF4-FFF2-40B4-BE49-F238E27FC236}">
                <a16:creationId xmlns:a16="http://schemas.microsoft.com/office/drawing/2014/main" id="{70FB52BE-F998-43CF-7F0B-F709362E5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Freeform: Shape 22">
            <a:extLst>
              <a:ext uri="{FF2B5EF4-FFF2-40B4-BE49-F238E27FC236}">
                <a16:creationId xmlns:a16="http://schemas.microsoft.com/office/drawing/2014/main" id="{F674A804-8FB7-0FF0-FCB6-8B24DE363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5784556-E021-9E33-BF88-E915B82E200F}"/>
              </a:ext>
            </a:extLst>
          </p:cNvPr>
          <p:cNvSpPr>
            <a:spLocks noGrp="1"/>
          </p:cNvSpPr>
          <p:nvPr>
            <p:ph type="title"/>
          </p:nvPr>
        </p:nvSpPr>
        <p:spPr>
          <a:xfrm>
            <a:off x="1524003" y="1999615"/>
            <a:ext cx="9144000" cy="2764028"/>
          </a:xfrm>
        </p:spPr>
        <p:txBody>
          <a:bodyPr vert="horz" lIns="91440" tIns="45720" rIns="91440" bIns="45720" rtlCol="0" anchor="ctr">
            <a:noAutofit/>
          </a:bodyPr>
          <a:lstStyle/>
          <a:p>
            <a:pPr algn="ctr"/>
            <a:r>
              <a:rPr lang="zh-CN" altLang="en-US" sz="4800" dirty="0">
                <a:solidFill>
                  <a:schemeClr val="accent6">
                    <a:lumMod val="50000"/>
                  </a:schemeClr>
                </a:solidFill>
                <a:latin typeface="+mn-ea"/>
              </a:rPr>
              <a:t>纯</a:t>
            </a:r>
            <a:r>
              <a:rPr lang="en-US" altLang="zh-CN" sz="4800" dirty="0">
                <a:solidFill>
                  <a:schemeClr val="accent6">
                    <a:lumMod val="50000"/>
                  </a:schemeClr>
                </a:solidFill>
                <a:latin typeface="+mn-ea"/>
              </a:rPr>
              <a:t>Rust</a:t>
            </a:r>
            <a:r>
              <a:rPr lang="zh-CN" altLang="en-US" sz="4800" dirty="0">
                <a:solidFill>
                  <a:schemeClr val="accent6">
                    <a:lumMod val="50000"/>
                  </a:schemeClr>
                </a:solidFill>
                <a:latin typeface="+mn-ea"/>
              </a:rPr>
              <a:t>编写的 </a:t>
            </a:r>
            <a:r>
              <a:rPr lang="zh-CN" altLang="en-CN" sz="4800" dirty="0">
                <a:solidFill>
                  <a:schemeClr val="accent5">
                    <a:lumMod val="50000"/>
                  </a:schemeClr>
                </a:solidFill>
                <a:latin typeface="+mn-ea"/>
              </a:rPr>
              <a:t>运行在</a:t>
            </a:r>
            <a:r>
              <a:rPr lang="en-US" altLang="zh-CN" sz="4800" dirty="0" err="1">
                <a:solidFill>
                  <a:schemeClr val="accent5">
                    <a:lumMod val="50000"/>
                  </a:schemeClr>
                </a:solidFill>
                <a:latin typeface="+mn-ea"/>
              </a:rPr>
              <a:t>ArceOS</a:t>
            </a:r>
            <a:r>
              <a:rPr lang="zh-CN" altLang="en-US" sz="4800" dirty="0">
                <a:solidFill>
                  <a:schemeClr val="accent5">
                    <a:lumMod val="50000"/>
                  </a:schemeClr>
                </a:solidFill>
                <a:latin typeface="+mn-ea"/>
              </a:rPr>
              <a:t>内核中的 </a:t>
            </a:r>
            <a:r>
              <a:rPr lang="zh-CN" altLang="en-US" sz="4800" dirty="0">
                <a:solidFill>
                  <a:schemeClr val="accent4">
                    <a:lumMod val="50000"/>
                  </a:schemeClr>
                </a:solidFill>
                <a:latin typeface="+mn-ea"/>
              </a:rPr>
              <a:t>可插拔模块</a:t>
            </a:r>
            <a:r>
              <a:rPr lang="zh-CN" altLang="en-CN" sz="4800" dirty="0">
                <a:solidFill>
                  <a:schemeClr val="accent4">
                    <a:lumMod val="50000"/>
                  </a:schemeClr>
                </a:solidFill>
                <a:latin typeface="+mn-ea"/>
              </a:rPr>
              <a:t>化的</a:t>
            </a:r>
            <a:r>
              <a:rPr lang="zh-CN" altLang="en-US" sz="4800" dirty="0">
                <a:solidFill>
                  <a:schemeClr val="accent4">
                    <a:lumMod val="50000"/>
                  </a:schemeClr>
                </a:solidFill>
                <a:latin typeface="+mn-ea"/>
              </a:rPr>
              <a:t> </a:t>
            </a:r>
            <a:r>
              <a:rPr lang="en-CN" sz="4800" dirty="0">
                <a:solidFill>
                  <a:schemeClr val="accent3">
                    <a:lumMod val="50000"/>
                  </a:schemeClr>
                </a:solidFill>
                <a:latin typeface="+mn-ea"/>
              </a:rPr>
              <a:t>基于PLIC中断的</a:t>
            </a:r>
            <a:r>
              <a:rPr lang="zh-CN" altLang="en-US" sz="4800" dirty="0">
                <a:latin typeface="+mn-ea"/>
              </a:rPr>
              <a:t> </a:t>
            </a:r>
            <a:r>
              <a:rPr lang="en-CN" sz="4800" dirty="0">
                <a:solidFill>
                  <a:schemeClr val="accent2">
                    <a:lumMod val="50000"/>
                  </a:schemeClr>
                </a:solidFill>
                <a:latin typeface="+mn-ea"/>
              </a:rPr>
              <a:t>真异步的</a:t>
            </a:r>
            <a:r>
              <a:rPr lang="en-CN" sz="4800" dirty="0">
                <a:latin typeface="+mn-ea"/>
              </a:rPr>
              <a:t> </a:t>
            </a:r>
            <a:r>
              <a:rPr lang="zh-CN" altLang="en-US" sz="4800" dirty="0">
                <a:solidFill>
                  <a:srgbClr val="FF0000"/>
                </a:solidFill>
                <a:latin typeface="+mn-ea"/>
              </a:rPr>
              <a:t>全网络协议的</a:t>
            </a:r>
            <a:r>
              <a:rPr lang="en-US" altLang="zh-CN" sz="4800" dirty="0">
                <a:solidFill>
                  <a:srgbClr val="FF0000"/>
                </a:solidFill>
                <a:latin typeface="+mn-ea"/>
              </a:rPr>
              <a:t> </a:t>
            </a:r>
            <a:r>
              <a:rPr lang="en-CN" sz="4800" dirty="0">
                <a:latin typeface="+mn-ea"/>
              </a:rPr>
              <a:t>网卡驱动</a:t>
            </a:r>
            <a:endParaRPr lang="en-US" sz="36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6DA990DA-23FE-11A2-8D13-43D8EE903B58}"/>
              </a:ext>
            </a:extLst>
          </p:cNvPr>
          <p:cNvSpPr>
            <a:spLocks noGrp="1"/>
          </p:cNvSpPr>
          <p:nvPr>
            <p:ph idx="1"/>
          </p:nvPr>
        </p:nvSpPr>
        <p:spPr>
          <a:xfrm>
            <a:off x="1966912" y="5645150"/>
            <a:ext cx="8258176" cy="631825"/>
          </a:xfrm>
        </p:spPr>
        <p:txBody>
          <a:bodyPr vert="horz" lIns="91440" tIns="45720" rIns="91440" bIns="45720" rtlCol="0" anchor="ctr">
            <a:normAutofit/>
          </a:bodyPr>
          <a:lstStyle/>
          <a:p>
            <a:pPr marL="0" indent="0" algn="ctr">
              <a:buNone/>
            </a:pPr>
            <a:r>
              <a:rPr lang="en-US" dirty="0" err="1"/>
              <a:t>我做了什么</a:t>
            </a:r>
            <a:r>
              <a:rPr lang="zh-CN" altLang="en-US" dirty="0"/>
              <a:t>？</a:t>
            </a:r>
            <a:endParaRPr lang="en-US" kern="1200" dirty="0">
              <a:solidFill>
                <a:schemeClr val="tx1"/>
              </a:solidFill>
              <a:latin typeface="+mn-lt"/>
              <a:ea typeface="+mn-ea"/>
              <a:cs typeface="+mn-cs"/>
            </a:endParaRPr>
          </a:p>
        </p:txBody>
      </p:sp>
      <p:sp>
        <p:nvSpPr>
          <p:cNvPr id="25" name="Rectangle 24">
            <a:extLst>
              <a:ext uri="{FF2B5EF4-FFF2-40B4-BE49-F238E27FC236}">
                <a16:creationId xmlns:a16="http://schemas.microsoft.com/office/drawing/2014/main" id="{5BCDBA55-0108-B25C-75B4-B9F3BB9B98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46177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9558</TotalTime>
  <Words>2940</Words>
  <Application>Microsoft Macintosh PowerPoint</Application>
  <PresentationFormat>Widescreen</PresentationFormat>
  <Paragraphs>310</Paragraphs>
  <Slides>24</Slides>
  <Notes>23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Aptos</vt:lpstr>
      <vt:lpstr>Aptos Display</vt:lpstr>
      <vt:lpstr>Arial</vt:lpstr>
      <vt:lpstr>Calibri</vt:lpstr>
      <vt:lpstr>Source Code Pro</vt:lpstr>
      <vt:lpstr>Wingdings</vt:lpstr>
      <vt:lpstr>Office Theme</vt:lpstr>
      <vt:lpstr>异步网卡驱动开发</vt:lpstr>
      <vt:lpstr>关于我</vt:lpstr>
      <vt:lpstr>网卡驱动</vt:lpstr>
      <vt:lpstr>纯Rust编写的 网卡驱动</vt:lpstr>
      <vt:lpstr>纯Rust编写的 运行在ArceOS内核中的 网卡驱动</vt:lpstr>
      <vt:lpstr>纯Rust编写的 运行在ArceOS内核中的 可插拔模块化的 网卡驱动</vt:lpstr>
      <vt:lpstr>纯Rust编写的 运行在ArceOS内核中的 可插拔模块化的 基于PLIC中断的 网卡驱动</vt:lpstr>
      <vt:lpstr>纯Rust编写的 运行在ArceOS内核中的 可插拔模块化的 基于PLIC中断的 真异步的 网卡驱动</vt:lpstr>
      <vt:lpstr>纯Rust编写的 运行在ArceOS内核中的 可插拔模块化的 基于PLIC中断的 真异步的 全网络协议的 网卡驱动</vt:lpstr>
      <vt:lpstr>纯Rust编写的 运行在ArceOS内核中的 可插拔模块化的 基于PLIC中断的 真异步的 全网络协议的 可在VF2上运行的 网卡驱动</vt:lpstr>
      <vt:lpstr>网卡驱动</vt:lpstr>
      <vt:lpstr>阶段1 模拟实验 进度90%</vt:lpstr>
      <vt:lpstr>架构图</vt:lpstr>
      <vt:lpstr>阶段2 真机烧录 进度99%</vt:lpstr>
      <vt:lpstr>阶段3.1 网卡驱动 进度99.9%</vt:lpstr>
      <vt:lpstr>训练营结束</vt:lpstr>
      <vt:lpstr>阶段4 斗罢艰险，又出发！ 时钟初始化 99.99%</vt:lpstr>
      <vt:lpstr>阶段3.2 再战网卡驱动 99.999%</vt:lpstr>
      <vt:lpstr>dwmac</vt:lpstr>
      <vt:lpstr>阶段5 真机上的PLIC 99.9999%</vt:lpstr>
      <vt:lpstr>阶段6  最后一块拼图🧩 100%</vt:lpstr>
      <vt:lpstr>PowerPoint Presentation</vt:lpstr>
      <vt:lpstr>总结</vt:lpstr>
      <vt:lpstr>鸣谢🙇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Ming Yang</dc:creator>
  <cp:lastModifiedBy>Ming Yang</cp:lastModifiedBy>
  <cp:revision>2</cp:revision>
  <dcterms:created xsi:type="dcterms:W3CDTF">2025-09-27T15:30:26Z</dcterms:created>
  <dcterms:modified xsi:type="dcterms:W3CDTF">2025-10-04T08:14:13Z</dcterms:modified>
</cp:coreProperties>
</file>

<file path=docProps/thumbnail.jpeg>
</file>